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Default Extension="emf" ContentType="image/x-emf"/>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7"/>
  </p:notesMasterIdLst>
  <p:sldIdLst>
    <p:sldId id="256" r:id="rId2"/>
    <p:sldId id="258" r:id="rId3"/>
    <p:sldId id="260" r:id="rId4"/>
    <p:sldId id="261" r:id="rId5"/>
    <p:sldId id="262" r:id="rId6"/>
    <p:sldId id="263" r:id="rId7"/>
    <p:sldId id="266" r:id="rId8"/>
    <p:sldId id="276" r:id="rId9"/>
    <p:sldId id="265" r:id="rId10"/>
    <p:sldId id="273" r:id="rId11"/>
    <p:sldId id="272" r:id="rId12"/>
    <p:sldId id="275" r:id="rId13"/>
    <p:sldId id="269" r:id="rId14"/>
    <p:sldId id="271"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91" autoAdjust="0"/>
    <p:restoredTop sz="94563" autoAdjust="0"/>
  </p:normalViewPr>
  <p:slideViewPr>
    <p:cSldViewPr snapToGrid="0" snapToObjects="1">
      <p:cViewPr varScale="1">
        <p:scale>
          <a:sx n="132" d="100"/>
          <a:sy n="132" d="100"/>
        </p:scale>
        <p:origin x="-1016" y="-112"/>
      </p:cViewPr>
      <p:guideLst>
        <p:guide orient="horz" pos="2160"/>
        <p:guide pos="2880"/>
      </p:guideLst>
    </p:cSldViewPr>
  </p:slideViewPr>
  <p:outlineViewPr>
    <p:cViewPr>
      <p:scale>
        <a:sx n="33" d="100"/>
        <a:sy n="33" d="100"/>
      </p:scale>
      <p:origin x="0" y="158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E8A03-F950-CE46-8593-8E22D151858A}" type="datetimeFigureOut">
              <a:rPr lang="en-US" smtClean="0"/>
              <a:pPr/>
              <a:t>8/22/11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63B9B-51FC-C94C-80C8-8C8472118DE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8916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an exemplar</a:t>
            </a:r>
            <a:endParaRPr lang="en-US" dirty="0"/>
          </a:p>
        </p:txBody>
      </p:sp>
      <p:sp>
        <p:nvSpPr>
          <p:cNvPr id="4" name="Slide Number Placeholder 3"/>
          <p:cNvSpPr>
            <a:spLocks noGrp="1"/>
          </p:cNvSpPr>
          <p:nvPr>
            <p:ph type="sldNum" sz="quarter" idx="10"/>
          </p:nvPr>
        </p:nvSpPr>
        <p:spPr/>
        <p:txBody>
          <a:bodyPr/>
          <a:lstStyle/>
          <a:p>
            <a:fld id="{94663B9B-51FC-C94C-80C8-8C8472118DE6}"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651996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63B9B-51FC-C94C-80C8-8C8472118DE6}"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852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436D4229-C682-554F-BD88-40C46DCB9012}" type="datetimeFigureOut">
              <a:rPr lang="en-US" smtClean="0"/>
              <a:pPr/>
              <a:t>8/22/11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028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36D4229-C682-554F-BD88-40C46DCB9012}" type="datetimeFigureOut">
              <a:rPr lang="en-US" smtClean="0"/>
              <a:pPr/>
              <a:t>8/22/11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474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36D4229-C682-554F-BD88-40C46DCB9012}" type="datetimeFigureOut">
              <a:rPr lang="en-US" smtClean="0"/>
              <a:pPr/>
              <a:t>8/22/11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269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36D4229-C682-554F-BD88-40C46DCB9012}" type="datetimeFigureOut">
              <a:rPr lang="en-US" smtClean="0"/>
              <a:pPr/>
              <a:t>8/22/11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491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36D4229-C682-554F-BD88-40C46DCB9012}" type="datetimeFigureOut">
              <a:rPr lang="en-US" smtClean="0"/>
              <a:pPr/>
              <a:t>8/22/11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864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36D4229-C682-554F-BD88-40C46DCB9012}" type="datetimeFigureOut">
              <a:rPr lang="en-US" smtClean="0"/>
              <a:pPr/>
              <a:t>8/22/11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642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36D4229-C682-554F-BD88-40C46DCB9012}" type="datetimeFigureOut">
              <a:rPr lang="en-US" smtClean="0"/>
              <a:pPr/>
              <a:t>8/22/11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711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36D4229-C682-554F-BD88-40C46DCB9012}" type="datetimeFigureOut">
              <a:rPr lang="en-US" smtClean="0"/>
              <a:pPr/>
              <a:t>8/22/11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28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D4229-C682-554F-BD88-40C46DCB9012}" type="datetimeFigureOut">
              <a:rPr lang="en-US" smtClean="0"/>
              <a:pPr/>
              <a:t>8/22/11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000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36D4229-C682-554F-BD88-40C46DCB9012}" type="datetimeFigureOut">
              <a:rPr lang="en-US" smtClean="0"/>
              <a:pPr/>
              <a:t>8/22/11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159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36D4229-C682-554F-BD88-40C46DCB9012}" type="datetimeFigureOut">
              <a:rPr lang="en-US" smtClean="0"/>
              <a:pPr/>
              <a:t>8/22/11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956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D4229-C682-554F-BD88-40C46DCB9012}" type="datetimeFigureOut">
              <a:rPr lang="en-US" smtClean="0"/>
              <a:pPr/>
              <a:t>8/22/11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11B9D-2B94-6946-B60E-27585772F65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035161"/>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12.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13.xml.rels><?xml version="1.0" encoding="UTF-8" standalone="yes"?>
<Relationships xmlns="http://schemas.openxmlformats.org/package/2006/relationships"><Relationship Id="rId4" Type="http://schemas.openxmlformats.org/officeDocument/2006/relationships/image" Target="../media/image2.emf"/><Relationship Id="rId5" Type="http://schemas.openxmlformats.org/officeDocument/2006/relationships/image" Target="../media/image3.emf"/><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hyperlink" Target="http://faculty.plattsburgh.edu/carla.hendrix/LIB102/QuestionType.htm" TargetMode="External"/><Relationship Id="rId3" Type="http://schemas.openxmlformats.org/officeDocument/2006/relationships/image" Target="../media/image1.emf"/><Relationship Id="rId6" Type="http://schemas.openxmlformats.org/officeDocument/2006/relationships/image" Target="../media/image4.emf"/></Relationships>
</file>

<file path=ppt/slides/_rels/slide14.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15.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2.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3.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4.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5.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6.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7.xml.rels><?xml version="1.0" encoding="UTF-8" standalone="yes"?>
<Relationships xmlns="http://schemas.openxmlformats.org/package/2006/relationships"><Relationship Id="rId4" Type="http://schemas.openxmlformats.org/officeDocument/2006/relationships/image" Target="../media/image2.emf"/><Relationship Id="rId5" Type="http://schemas.openxmlformats.org/officeDocument/2006/relationships/image" Target="../media/image3.emf"/><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 Id="rId6" Type="http://schemas.openxmlformats.org/officeDocument/2006/relationships/image" Target="../media/image4.emf"/></Relationships>
</file>

<file path=ppt/slides/_rels/slide8.xml.rels><?xml version="1.0" encoding="UTF-8" standalone="yes"?>
<Relationships xmlns="http://schemas.openxmlformats.org/package/2006/relationships"><Relationship Id="rId6" Type="http://schemas.openxmlformats.org/officeDocument/2006/relationships/image" Target="../media/image5.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emf"/><Relationship Id="rId5" Type="http://schemas.openxmlformats.org/officeDocument/2006/relationships/image" Target="../media/image4.emf"/></Relationships>
</file>

<file path=ppt/slides/_rels/slide9.xml.rels><?xml version="1.0" encoding="UTF-8" standalone="yes"?>
<Relationships xmlns="http://schemas.openxmlformats.org/package/2006/relationships"><Relationship Id="rId4" Type="http://schemas.openxmlformats.org/officeDocument/2006/relationships/image" Target="../media/image2.emf"/><Relationship Id="rId5" Type="http://schemas.openxmlformats.org/officeDocument/2006/relationships/image" Target="../media/image3.emf"/><Relationship Id="rId7"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emf"/><Relationship Id="rId6"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4501"/>
            <a:ext cx="7772400" cy="2154050"/>
          </a:xfrm>
        </p:spPr>
        <p:txBody>
          <a:bodyPr>
            <a:noAutofit/>
          </a:bodyPr>
          <a:lstStyle/>
          <a:p>
            <a:r>
              <a:rPr lang="en-US" sz="4800" dirty="0" smtClean="0">
                <a:solidFill>
                  <a:srgbClr val="0000FF"/>
                </a:solidFill>
              </a:rPr>
              <a:t>NZQA: Assessment Support Material for ESOL unit standards (levels 3 &amp; 4)</a:t>
            </a:r>
            <a:endParaRPr lang="en-US" sz="4800" dirty="0">
              <a:solidFill>
                <a:srgbClr val="0000FF"/>
              </a:solidFill>
            </a:endParaRPr>
          </a:p>
        </p:txBody>
      </p:sp>
      <p:sp>
        <p:nvSpPr>
          <p:cNvPr id="3" name="Subtitle 2"/>
          <p:cNvSpPr>
            <a:spLocks noGrp="1"/>
          </p:cNvSpPr>
          <p:nvPr>
            <p:ph type="subTitle" idx="1"/>
          </p:nvPr>
        </p:nvSpPr>
        <p:spPr/>
        <p:txBody>
          <a:bodyPr/>
          <a:lstStyle/>
          <a:p>
            <a:endParaRPr lang="en-US"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018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The experience of one trial school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44088200"/>
              </p:ext>
            </p:extLst>
          </p:nvPr>
        </p:nvGraphicFramePr>
        <p:xfrm>
          <a:off x="457200" y="1832552"/>
          <a:ext cx="8229600" cy="4179502"/>
        </p:xfrm>
        <a:graphic>
          <a:graphicData uri="http://schemas.openxmlformats.org/drawingml/2006/table">
            <a:tbl>
              <a:tblPr firstRow="1" bandRow="1">
                <a:tableStyleId>{5C22544A-7EE6-4342-B048-85BDC9FD1C3A}</a:tableStyleId>
              </a:tblPr>
              <a:tblGrid>
                <a:gridCol w="3449599"/>
                <a:gridCol w="4780001"/>
              </a:tblGrid>
              <a:tr h="547608">
                <a:tc>
                  <a:txBody>
                    <a:bodyPr/>
                    <a:lstStyle/>
                    <a:p>
                      <a:r>
                        <a:rPr lang="en-US" sz="2400" dirty="0" smtClean="0"/>
                        <a:t>2010 course (</a:t>
                      </a:r>
                      <a:r>
                        <a:rPr lang="en-US" sz="2400" dirty="0" err="1" smtClean="0"/>
                        <a:t>Yr</a:t>
                      </a:r>
                      <a:r>
                        <a:rPr lang="en-US" sz="2400" dirty="0" smtClean="0"/>
                        <a:t> 12/13)</a:t>
                      </a:r>
                      <a:endParaRPr lang="en-US" sz="2400" dirty="0"/>
                    </a:p>
                  </a:txBody>
                  <a:tcPr/>
                </a:tc>
                <a:tc>
                  <a:txBody>
                    <a:bodyPr/>
                    <a:lstStyle/>
                    <a:p>
                      <a:r>
                        <a:rPr lang="en-US" sz="2400" dirty="0" smtClean="0"/>
                        <a:t>2011 course (</a:t>
                      </a:r>
                      <a:r>
                        <a:rPr lang="en-US" sz="2400" dirty="0" err="1" smtClean="0"/>
                        <a:t>Yr</a:t>
                      </a:r>
                      <a:r>
                        <a:rPr lang="en-US" sz="2400" dirty="0" smtClean="0"/>
                        <a:t> 12/13)</a:t>
                      </a:r>
                      <a:endParaRPr lang="en-US" sz="2400" dirty="0"/>
                    </a:p>
                  </a:txBody>
                  <a:tcPr/>
                </a:tc>
              </a:tr>
              <a:tr h="30842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2.2: Formal writing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2.5:</a:t>
                      </a:r>
                      <a:r>
                        <a:rPr lang="en-US" sz="2400" baseline="0" dirty="0" smtClean="0"/>
                        <a:t> Visual text</a:t>
                      </a:r>
                      <a:endParaRPr lang="en-US" sz="2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2.7: Speech</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2.8: Research </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12905: Wide reading</a:t>
                      </a:r>
                    </a:p>
                    <a:p>
                      <a:endParaRPr lang="en-US" sz="2400" dirty="0"/>
                    </a:p>
                  </a:txBody>
                  <a:tcPr/>
                </a:tc>
                <a:tc>
                  <a:txBody>
                    <a:bodyPr/>
                    <a:lstStyle/>
                    <a:p>
                      <a:pPr marL="0" indent="0">
                        <a:buNone/>
                      </a:pPr>
                      <a:r>
                        <a:rPr lang="en-US" sz="2400" dirty="0" smtClean="0"/>
                        <a:t>2.2</a:t>
                      </a:r>
                    </a:p>
                    <a:p>
                      <a:pPr marL="0" indent="0">
                        <a:buNone/>
                      </a:pPr>
                      <a:r>
                        <a:rPr lang="en-US" sz="2400" dirty="0" smtClean="0"/>
                        <a:t>2.5</a:t>
                      </a:r>
                    </a:p>
                    <a:p>
                      <a:pPr marL="0" indent="0">
                        <a:buNone/>
                      </a:pPr>
                      <a:r>
                        <a:rPr lang="en-US" sz="2400" dirty="0" smtClean="0"/>
                        <a:t>22891: Deliver</a:t>
                      </a:r>
                      <a:r>
                        <a:rPr lang="en-US" sz="2400" baseline="0" dirty="0" smtClean="0"/>
                        <a:t> an </a:t>
                      </a:r>
                      <a:r>
                        <a:rPr lang="en-US" sz="2400" dirty="0" smtClean="0"/>
                        <a:t>oral presentation… </a:t>
                      </a:r>
                    </a:p>
                    <a:p>
                      <a:pPr marL="0" indent="0">
                        <a:buNone/>
                      </a:pPr>
                      <a:r>
                        <a:rPr lang="en-US" sz="2400" dirty="0" smtClean="0"/>
                        <a:t>22750: Write a crafted text… </a:t>
                      </a:r>
                    </a:p>
                    <a:p>
                      <a:pPr marL="0" indent="0">
                        <a:buNone/>
                      </a:pPr>
                      <a:r>
                        <a:rPr lang="en-US" sz="2400" dirty="0" smtClean="0"/>
                        <a:t>12905</a:t>
                      </a:r>
                      <a:endParaRPr lang="en-US" sz="2400" dirty="0"/>
                    </a:p>
                  </a:txBody>
                  <a:tcPr/>
                </a:tc>
              </a:tr>
              <a:tr h="547608">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81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Rationale for change</a:t>
            </a:r>
            <a:endParaRPr lang="en-US" dirty="0">
              <a:solidFill>
                <a:srgbClr val="0000FF"/>
              </a:solidFill>
            </a:endParaRPr>
          </a:p>
        </p:txBody>
      </p:sp>
      <p:sp>
        <p:nvSpPr>
          <p:cNvPr id="3" name="Content Placeholder 2"/>
          <p:cNvSpPr>
            <a:spLocks noGrp="1"/>
          </p:cNvSpPr>
          <p:nvPr>
            <p:ph idx="1"/>
          </p:nvPr>
        </p:nvSpPr>
        <p:spPr>
          <a:xfrm>
            <a:off x="457200" y="1417639"/>
            <a:ext cx="8229600" cy="4469186"/>
          </a:xfrm>
          <a:solidFill>
            <a:srgbClr val="FDEADA"/>
          </a:solidFill>
        </p:spPr>
        <p:txBody>
          <a:bodyPr>
            <a:normAutofit fontScale="85000" lnSpcReduction="10000"/>
          </a:bodyPr>
          <a:lstStyle/>
          <a:p>
            <a:pPr marL="0" indent="0">
              <a:buNone/>
            </a:pPr>
            <a:r>
              <a:rPr lang="en-US" sz="3800" i="1" dirty="0"/>
              <a:t>I was concerned that the achievement standards seemed so detached from where these learners were heading with their tertiary studies. </a:t>
            </a:r>
            <a:endParaRPr lang="en-US" sz="3800" i="1" dirty="0" smtClean="0"/>
          </a:p>
          <a:p>
            <a:pPr marL="0" indent="0">
              <a:buNone/>
            </a:pPr>
            <a:r>
              <a:rPr lang="en-US" sz="3800" i="1" dirty="0" smtClean="0"/>
              <a:t>These standards go somewhere in reducing the ‘learning burden’ (Nation, 2001) that confronts second language learners when they arrive at university.</a:t>
            </a:r>
          </a:p>
          <a:p>
            <a:pPr marL="0" indent="0">
              <a:buNone/>
            </a:pPr>
            <a:endParaRPr lang="en-US" sz="3800" i="1" baseline="30000" dirty="0" smtClean="0"/>
          </a:p>
          <a:p>
            <a:pPr marL="0" indent="0">
              <a:buNone/>
            </a:pPr>
            <a:r>
              <a:rPr lang="en-US" dirty="0" smtClean="0"/>
              <a:t>Angela Bland, HOD ESOL </a:t>
            </a:r>
            <a:r>
              <a:rPr lang="en-US" dirty="0" err="1" smtClean="0"/>
              <a:t>Riccarton</a:t>
            </a:r>
            <a:r>
              <a:rPr lang="en-US" dirty="0" smtClean="0"/>
              <a:t> HS</a:t>
            </a:r>
            <a:endParaRPr lang="en-US" dirty="0"/>
          </a:p>
          <a:p>
            <a:endParaRPr lang="en-US"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9846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Introducing students to an EAP pathway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69244499"/>
              </p:ext>
            </p:extLst>
          </p:nvPr>
        </p:nvGraphicFramePr>
        <p:xfrm>
          <a:off x="621552" y="3167529"/>
          <a:ext cx="8229600" cy="2262393"/>
        </p:xfrm>
        <a:graphic>
          <a:graphicData uri="http://schemas.openxmlformats.org/drawingml/2006/table">
            <a:tbl>
              <a:tblPr firstRow="1" bandRow="1">
                <a:tableStyleId>{5C22544A-7EE6-4342-B048-85BDC9FD1C3A}</a:tableStyleId>
              </a:tblPr>
              <a:tblGrid>
                <a:gridCol w="4114800"/>
                <a:gridCol w="4114800"/>
              </a:tblGrid>
              <a:tr h="2262393">
                <a:tc>
                  <a:txBody>
                    <a:bodyPr/>
                    <a:lstStyle/>
                    <a:p>
                      <a:endParaRPr lang="en-US" sz="3200" baseline="30000" dirty="0" smtClean="0"/>
                    </a:p>
                    <a:p>
                      <a:r>
                        <a:rPr lang="en-US" sz="3200" baseline="30000" dirty="0" smtClean="0"/>
                        <a:t>Psychology</a:t>
                      </a:r>
                    </a:p>
                    <a:p>
                      <a:r>
                        <a:rPr lang="en-US" sz="3200" baseline="30000" dirty="0" smtClean="0"/>
                        <a:t>Hotel Management</a:t>
                      </a:r>
                    </a:p>
                    <a:p>
                      <a:r>
                        <a:rPr lang="en-US" sz="3200" baseline="30000" dirty="0" smtClean="0"/>
                        <a:t>Computer Science</a:t>
                      </a:r>
                    </a:p>
                    <a:p>
                      <a:r>
                        <a:rPr lang="en-US" sz="3200" baseline="30000" dirty="0" smtClean="0"/>
                        <a:t>Economics / Small Business</a:t>
                      </a:r>
                    </a:p>
                    <a:p>
                      <a:r>
                        <a:rPr lang="en-US" sz="3200" baseline="30000" dirty="0" smtClean="0"/>
                        <a:t>Journalism/Media</a:t>
                      </a:r>
                    </a:p>
                    <a:p>
                      <a:endParaRPr lang="en-US" dirty="0"/>
                    </a:p>
                  </a:txBody>
                  <a:tcPr/>
                </a:tc>
                <a:tc>
                  <a:txBody>
                    <a:bodyPr/>
                    <a:lstStyle/>
                    <a:p>
                      <a:endParaRPr lang="en-US" sz="3200" baseline="30000" dirty="0" smtClean="0"/>
                    </a:p>
                    <a:p>
                      <a:r>
                        <a:rPr lang="en-US" sz="3200" baseline="30000" dirty="0" smtClean="0"/>
                        <a:t>Health and Medicine</a:t>
                      </a:r>
                    </a:p>
                    <a:p>
                      <a:r>
                        <a:rPr lang="en-US" sz="3200" baseline="30000" dirty="0" smtClean="0"/>
                        <a:t>Astronomy</a:t>
                      </a:r>
                    </a:p>
                    <a:p>
                      <a:r>
                        <a:rPr lang="en-US" sz="3200" baseline="30000" dirty="0" smtClean="0"/>
                        <a:t>Engineering</a:t>
                      </a:r>
                    </a:p>
                    <a:p>
                      <a:r>
                        <a:rPr lang="en-US" sz="3200" baseline="30000" dirty="0" smtClean="0"/>
                        <a:t>Aviation</a:t>
                      </a:r>
                      <a:endParaRPr lang="en-US" sz="3200" dirty="0"/>
                    </a:p>
                  </a:txBody>
                  <a:tcPr/>
                </a:tc>
              </a:tr>
            </a:tbl>
          </a:graphicData>
        </a:graphic>
      </p:graphicFrame>
      <p:sp>
        <p:nvSpPr>
          <p:cNvPr id="8" name="TextBox 7"/>
          <p:cNvSpPr txBox="1"/>
          <p:nvPr/>
        </p:nvSpPr>
        <p:spPr>
          <a:xfrm>
            <a:off x="621552" y="1837765"/>
            <a:ext cx="8229599" cy="1200328"/>
          </a:xfrm>
          <a:prstGeom prst="rect">
            <a:avLst/>
          </a:prstGeom>
          <a:noFill/>
        </p:spPr>
        <p:txBody>
          <a:bodyPr wrap="square" rtlCol="0">
            <a:spAutoFit/>
          </a:bodyPr>
          <a:lstStyle/>
          <a:p>
            <a:r>
              <a:rPr lang="en-US" sz="2400" dirty="0"/>
              <a:t>Plant the seed early on – students choose a research focus according to their intended course of study. The following areas emerged:</a:t>
            </a:r>
          </a:p>
        </p:txBody>
      </p:sp>
      <p:grpSp>
        <p:nvGrpSpPr>
          <p:cNvPr id="9" name="Group 83"/>
          <p:cNvGrpSpPr>
            <a:grpSpLocks/>
          </p:cNvGrpSpPr>
          <p:nvPr/>
        </p:nvGrpSpPr>
        <p:grpSpPr bwMode="auto">
          <a:xfrm>
            <a:off x="0" y="6015038"/>
            <a:ext cx="9144000" cy="838200"/>
            <a:chOff x="0" y="3792"/>
            <a:chExt cx="5465" cy="528"/>
          </a:xfrm>
        </p:grpSpPr>
        <p:grpSp>
          <p:nvGrpSpPr>
            <p:cNvPr id="10" name="Group 84"/>
            <p:cNvGrpSpPr>
              <a:grpSpLocks/>
            </p:cNvGrpSpPr>
            <p:nvPr/>
          </p:nvGrpSpPr>
          <p:grpSpPr bwMode="auto">
            <a:xfrm rot="16200000">
              <a:off x="4680" y="3535"/>
              <a:ext cx="482" cy="1088"/>
              <a:chOff x="2546" y="0"/>
              <a:chExt cx="473" cy="4320"/>
            </a:xfrm>
          </p:grpSpPr>
          <p:sp>
            <p:nvSpPr>
              <p:cNvPr id="16"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7"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1"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6"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0"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5"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9"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4"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8"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3"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7"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2"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6"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71"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4"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5"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6"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7"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8"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11"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2"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3"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4"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5"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9735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2012"/>
          </a:xfrm>
        </p:spPr>
        <p:txBody>
          <a:bodyPr>
            <a:normAutofit fontScale="90000"/>
          </a:bodyPr>
          <a:lstStyle/>
          <a:p>
            <a:r>
              <a:rPr lang="en-US" dirty="0" smtClean="0">
                <a:solidFill>
                  <a:srgbClr val="0000FF"/>
                </a:solidFill>
              </a:rPr>
              <a:t>Research Questions</a:t>
            </a:r>
            <a:endParaRPr lang="en-US" dirty="0">
              <a:solidFill>
                <a:srgbClr val="0000FF"/>
              </a:solidFill>
            </a:endParaRPr>
          </a:p>
        </p:txBody>
      </p:sp>
      <p:sp>
        <p:nvSpPr>
          <p:cNvPr id="3" name="Content Placeholder 2"/>
          <p:cNvSpPr>
            <a:spLocks noGrp="1"/>
          </p:cNvSpPr>
          <p:nvPr>
            <p:ph idx="1"/>
          </p:nvPr>
        </p:nvSpPr>
        <p:spPr>
          <a:xfrm>
            <a:off x="457200" y="996650"/>
            <a:ext cx="8229600" cy="5129513"/>
          </a:xfrm>
        </p:spPr>
        <p:txBody>
          <a:bodyPr>
            <a:noAutofit/>
          </a:bodyPr>
          <a:lstStyle/>
          <a:p>
            <a:pPr marL="0" indent="0">
              <a:buNone/>
            </a:pPr>
            <a:r>
              <a:rPr lang="en-US" sz="2000" dirty="0"/>
              <a:t>1. How does a general hotel manager affect a hotel's success or failure?</a:t>
            </a:r>
          </a:p>
          <a:p>
            <a:pPr marL="0" indent="0">
              <a:buNone/>
            </a:pPr>
            <a:r>
              <a:rPr lang="en-US" sz="2000" dirty="0"/>
              <a:t>2. What are the factors which affect the orchid export business in Thailand?</a:t>
            </a:r>
          </a:p>
          <a:p>
            <a:pPr marL="0" indent="0">
              <a:buNone/>
            </a:pPr>
            <a:r>
              <a:rPr lang="en-US" sz="2000" dirty="0"/>
              <a:t>3. What are the similarities and differences between Germany's and New Zealand's National Park Management systems?</a:t>
            </a:r>
          </a:p>
          <a:p>
            <a:pPr marL="0" indent="0">
              <a:buNone/>
            </a:pPr>
            <a:r>
              <a:rPr lang="en-US" sz="2000" dirty="0"/>
              <a:t>4. What are the solutions to reduce the building damage from an earthquake?</a:t>
            </a:r>
          </a:p>
          <a:p>
            <a:pPr marL="0" indent="0">
              <a:buNone/>
            </a:pPr>
            <a:r>
              <a:rPr lang="en-US" sz="2000" dirty="0"/>
              <a:t>5. What is the role of mass media?</a:t>
            </a:r>
          </a:p>
          <a:p>
            <a:pPr marL="0" indent="0">
              <a:buNone/>
            </a:pPr>
            <a:r>
              <a:rPr lang="en-US" sz="2000" dirty="0"/>
              <a:t>6. What is demand, and what is its impact on society?</a:t>
            </a:r>
          </a:p>
          <a:p>
            <a:pPr marL="0" indent="0">
              <a:buNone/>
            </a:pPr>
            <a:r>
              <a:rPr lang="en-US" sz="2000" dirty="0"/>
              <a:t>7. How does the development of modern technology affect a commercial jet's safety?</a:t>
            </a:r>
          </a:p>
          <a:p>
            <a:pPr marL="0" indent="0">
              <a:buNone/>
            </a:pPr>
            <a:r>
              <a:rPr lang="en-US" sz="2000" dirty="0"/>
              <a:t>8. What are the causes and effects of good body image?</a:t>
            </a:r>
          </a:p>
          <a:p>
            <a:pPr marL="0" indent="0">
              <a:buNone/>
            </a:pPr>
            <a:r>
              <a:rPr lang="en-US" sz="2000" dirty="0"/>
              <a:t>9. How and why did the American's join World War 2</a:t>
            </a:r>
            <a:r>
              <a:rPr lang="en-US" sz="2000" dirty="0" smtClean="0"/>
              <a:t>?</a:t>
            </a:r>
          </a:p>
          <a:p>
            <a:pPr marL="0" indent="0">
              <a:buNone/>
            </a:pPr>
            <a:endParaRPr lang="en-US" sz="2000" u="sng" baseline="30000" dirty="0" smtClean="0">
              <a:hlinkClick r:id="rId2"/>
            </a:endParaRPr>
          </a:p>
          <a:p>
            <a:pPr marL="0" indent="0">
              <a:buNone/>
            </a:pPr>
            <a:r>
              <a:rPr lang="en-US" sz="2000" u="sng" baseline="30000" dirty="0" smtClean="0">
                <a:hlinkClick r:id="rId2"/>
              </a:rPr>
              <a:t>http</a:t>
            </a:r>
            <a:r>
              <a:rPr lang="en-US" sz="2000" u="sng" baseline="30000" dirty="0">
                <a:hlinkClick r:id="rId2"/>
              </a:rPr>
              <a:t>://faculty.plattsburgh.edu/carla.hendrix/LIB102/QuestionType.htm</a:t>
            </a:r>
            <a:endParaRPr lang="en-US" sz="2000"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5294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Courses for 2012</a:t>
            </a:r>
            <a:endParaRPr lang="en-US" dirty="0">
              <a:solidFill>
                <a:srgbClr val="0000FF"/>
              </a:solidFill>
            </a:endParaRPr>
          </a:p>
        </p:txBody>
      </p:sp>
      <p:sp>
        <p:nvSpPr>
          <p:cNvPr id="3" name="Content Placeholder 2"/>
          <p:cNvSpPr>
            <a:spLocks noGrp="1"/>
          </p:cNvSpPr>
          <p:nvPr>
            <p:ph idx="1"/>
          </p:nvPr>
        </p:nvSpPr>
        <p:spPr>
          <a:xfrm>
            <a:off x="457200" y="1221702"/>
            <a:ext cx="8229600" cy="4530651"/>
          </a:xfrm>
          <a:solidFill>
            <a:srgbClr val="FDEADA"/>
          </a:solidFill>
        </p:spPr>
        <p:txBody>
          <a:bodyPr/>
          <a:lstStyle/>
          <a:p>
            <a:pPr marL="0" indent="0">
              <a:buNone/>
            </a:pPr>
            <a:endParaRPr lang="en-US" b="1" baseline="30000" dirty="0"/>
          </a:p>
          <a:p>
            <a:pPr marL="0" indent="0">
              <a:buNone/>
            </a:pPr>
            <a:r>
              <a:rPr lang="en-US" sz="3600" i="1" baseline="30000" dirty="0"/>
              <a:t>As a result of trialing </a:t>
            </a:r>
            <a:r>
              <a:rPr lang="en-US" sz="3600" i="1" baseline="30000" dirty="0" smtClean="0"/>
              <a:t>these EAP standards, </a:t>
            </a:r>
            <a:r>
              <a:rPr lang="en-US" sz="3600" i="1" baseline="30000" dirty="0"/>
              <a:t>we have changed our course title to ‘English for Academic Purposes’. However, we are at cross-roads. Ideally, I feel strongly that we should choose all five </a:t>
            </a:r>
            <a:r>
              <a:rPr lang="en-US" sz="3600" i="1" baseline="30000" dirty="0" smtClean="0"/>
              <a:t>EAP  standards</a:t>
            </a:r>
            <a:r>
              <a:rPr lang="en-US" sz="3600" i="1" baseline="30000" dirty="0"/>
              <a:t>, but we are in a position where we have to still offer two English Achievement writing standards. These five standards are far more in tune with the future studies and genuine needs of our ESOL learners.   There is also the issue of endorsement for NCEA. Students may shy away because they cannot get endorsement. </a:t>
            </a:r>
          </a:p>
          <a:p>
            <a:pPr marL="0" indent="0">
              <a:buNone/>
            </a:pPr>
            <a:r>
              <a:rPr lang="en-US" sz="2400" dirty="0" smtClean="0"/>
              <a:t>Angela Bland</a:t>
            </a:r>
            <a:endParaRPr lang="en-US" sz="2400"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0155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 closer look at two EAP standards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In draft form only</a:t>
            </a:r>
          </a:p>
          <a:p>
            <a:r>
              <a:rPr lang="en-US" dirty="0" smtClean="0"/>
              <a:t>Changes will be made after </a:t>
            </a:r>
            <a:r>
              <a:rPr lang="en-US" dirty="0" err="1" smtClean="0"/>
              <a:t>trialling</a:t>
            </a:r>
            <a:r>
              <a:rPr lang="en-US" dirty="0" smtClean="0"/>
              <a:t> and editing</a:t>
            </a:r>
          </a:p>
          <a:p>
            <a:r>
              <a:rPr lang="en-US" dirty="0" smtClean="0"/>
              <a:t>Formative units needed to scaffold learning</a:t>
            </a:r>
          </a:p>
          <a:p>
            <a:pPr marL="0" indent="0">
              <a:buNone/>
            </a:pPr>
            <a:endParaRPr lang="en-US" dirty="0" smtClean="0"/>
          </a:p>
          <a:p>
            <a:pPr marL="0" indent="0">
              <a:buNone/>
            </a:pPr>
            <a:r>
              <a:rPr lang="en-US" dirty="0" smtClean="0">
                <a:solidFill>
                  <a:srgbClr val="0000FF"/>
                </a:solidFill>
              </a:rPr>
              <a:t>Those interested in </a:t>
            </a:r>
            <a:r>
              <a:rPr lang="en-US" dirty="0" err="1" smtClean="0">
                <a:solidFill>
                  <a:srgbClr val="0000FF"/>
                </a:solidFill>
              </a:rPr>
              <a:t>trialling</a:t>
            </a:r>
            <a:r>
              <a:rPr lang="en-US" dirty="0" smtClean="0">
                <a:solidFill>
                  <a:srgbClr val="0000FF"/>
                </a:solidFill>
              </a:rPr>
              <a:t> standards email:</a:t>
            </a:r>
          </a:p>
          <a:p>
            <a:pPr marL="0" indent="0">
              <a:buNone/>
            </a:pPr>
            <a:r>
              <a:rPr lang="en-US" dirty="0" err="1" smtClean="0">
                <a:solidFill>
                  <a:srgbClr val="0000FF"/>
                </a:solidFill>
              </a:rPr>
              <a:t>jenniferbedford@xtra.co.nz</a:t>
            </a:r>
            <a:endParaRPr lang="en-US" dirty="0">
              <a:solidFill>
                <a:srgbClr val="0000FF"/>
              </a:solidFill>
            </a:endParaRPr>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880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Resource development brief</a:t>
            </a:r>
            <a:endParaRPr lang="en-US" dirty="0">
              <a:solidFill>
                <a:srgbClr val="0000FF"/>
              </a:solidFill>
            </a:endParaRPr>
          </a:p>
        </p:txBody>
      </p:sp>
      <p:sp>
        <p:nvSpPr>
          <p:cNvPr id="3" name="Content Placeholder 2"/>
          <p:cNvSpPr>
            <a:spLocks noGrp="1"/>
          </p:cNvSpPr>
          <p:nvPr>
            <p:ph idx="1"/>
          </p:nvPr>
        </p:nvSpPr>
        <p:spPr>
          <a:xfrm>
            <a:off x="457200" y="1417638"/>
            <a:ext cx="8229600" cy="4708525"/>
          </a:xfrm>
        </p:spPr>
        <p:txBody>
          <a:bodyPr/>
          <a:lstStyle/>
          <a:p>
            <a:r>
              <a:rPr lang="en-US" dirty="0" smtClean="0"/>
              <a:t>One task per standard</a:t>
            </a:r>
          </a:p>
          <a:p>
            <a:r>
              <a:rPr lang="en-US" dirty="0"/>
              <a:t>Resources </a:t>
            </a:r>
            <a:r>
              <a:rPr lang="en-US" dirty="0" smtClean="0"/>
              <a:t>to be </a:t>
            </a:r>
            <a:r>
              <a:rPr lang="en-US" dirty="0"/>
              <a:t>designed for use by both secondary and tertiary providers</a:t>
            </a:r>
            <a:r>
              <a:rPr lang="en-US" dirty="0" smtClean="0"/>
              <a:t>.</a:t>
            </a:r>
          </a:p>
          <a:p>
            <a:r>
              <a:rPr lang="en-US" dirty="0" smtClean="0"/>
              <a:t> </a:t>
            </a:r>
            <a:r>
              <a:rPr lang="en-US" dirty="0"/>
              <a:t>Where possible, tasks </a:t>
            </a:r>
            <a:r>
              <a:rPr lang="en-US" dirty="0" smtClean="0"/>
              <a:t>to be </a:t>
            </a:r>
            <a:r>
              <a:rPr lang="en-US" dirty="0" err="1"/>
              <a:t>trialled</a:t>
            </a:r>
            <a:r>
              <a:rPr lang="en-US" dirty="0"/>
              <a:t> and </a:t>
            </a:r>
            <a:r>
              <a:rPr lang="en-US" dirty="0" smtClean="0"/>
              <a:t>feedback included </a:t>
            </a:r>
            <a:r>
              <a:rPr lang="en-US" dirty="0"/>
              <a:t>from assessors and </a:t>
            </a:r>
            <a:r>
              <a:rPr lang="en-US" dirty="0" smtClean="0"/>
              <a:t>students</a:t>
            </a:r>
          </a:p>
          <a:p>
            <a:r>
              <a:rPr lang="en-US" dirty="0"/>
              <a:t>A</a:t>
            </a:r>
            <a:r>
              <a:rPr lang="en-US" dirty="0" smtClean="0"/>
              <a:t>nnotated </a:t>
            </a:r>
            <a:r>
              <a:rPr lang="en-US" dirty="0"/>
              <a:t>student </a:t>
            </a:r>
            <a:r>
              <a:rPr lang="en-US" dirty="0" smtClean="0"/>
              <a:t>exemplars to be </a:t>
            </a:r>
            <a:r>
              <a:rPr lang="en-US" dirty="0"/>
              <a:t>provided where appropriate.</a:t>
            </a:r>
            <a:endParaRPr lang="en-AU" dirty="0"/>
          </a:p>
          <a:p>
            <a:endParaRPr lang="en-US"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841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Guiding principles</a:t>
            </a:r>
            <a:endParaRPr lang="en-US" dirty="0">
              <a:solidFill>
                <a:srgbClr val="0000FF"/>
              </a:solidFill>
            </a:endParaRPr>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r>
              <a:rPr lang="en-US" dirty="0" smtClean="0"/>
              <a:t>1. The </a:t>
            </a:r>
            <a:r>
              <a:rPr lang="en-US" dirty="0"/>
              <a:t>assessment materials are accessible to </a:t>
            </a:r>
            <a:r>
              <a:rPr lang="en-US" dirty="0" smtClean="0"/>
              <a:t>students</a:t>
            </a:r>
            <a:endParaRPr lang="en-AU" dirty="0"/>
          </a:p>
          <a:p>
            <a:pPr lvl="0"/>
            <a:r>
              <a:rPr lang="en-US" sz="2600" dirty="0"/>
              <a:t>Information for students is in </a:t>
            </a:r>
            <a:r>
              <a:rPr lang="en-US" sz="2600" dirty="0" smtClean="0"/>
              <a:t>student-</a:t>
            </a:r>
            <a:r>
              <a:rPr lang="en-US" sz="2600" dirty="0"/>
              <a:t>friendly language. </a:t>
            </a:r>
            <a:endParaRPr lang="en-AU" sz="2600" dirty="0"/>
          </a:p>
          <a:p>
            <a:pPr lvl="0"/>
            <a:r>
              <a:rPr lang="en-US" sz="2600" dirty="0"/>
              <a:t>A checklist is provided to encourage students to monitor progress and reflect on whether they have met the performance criteria.</a:t>
            </a:r>
            <a:endParaRPr lang="en-AU" sz="2600" dirty="0"/>
          </a:p>
          <a:p>
            <a:pPr lvl="0"/>
            <a:r>
              <a:rPr lang="en-US" sz="2600" dirty="0"/>
              <a:t>Annotated exemplars are included on a parallel topic so that students can see exactly how the pcs are met.</a:t>
            </a:r>
            <a:endParaRPr lang="en-AU" sz="2600" dirty="0"/>
          </a:p>
          <a:p>
            <a:endParaRPr lang="en-US"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616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Guiding principles</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dirty="0" smtClean="0"/>
              <a:t>2. </a:t>
            </a:r>
            <a:r>
              <a:rPr lang="en-US" dirty="0"/>
              <a:t>Assessor </a:t>
            </a:r>
            <a:r>
              <a:rPr lang="en-US" dirty="0" smtClean="0"/>
              <a:t>guidelines </a:t>
            </a:r>
            <a:r>
              <a:rPr lang="en-US" dirty="0"/>
              <a:t>are </a:t>
            </a:r>
            <a:r>
              <a:rPr lang="en-US" dirty="0" smtClean="0"/>
              <a:t>comprehensive</a:t>
            </a:r>
          </a:p>
          <a:p>
            <a:pPr marL="0" indent="0">
              <a:buNone/>
            </a:pPr>
            <a:endParaRPr lang="en-AU" dirty="0"/>
          </a:p>
          <a:p>
            <a:pPr lvl="0"/>
            <a:r>
              <a:rPr lang="en-US" sz="2400" dirty="0"/>
              <a:t>All special notes are covered.</a:t>
            </a:r>
            <a:endParaRPr lang="en-AU" sz="2400" dirty="0"/>
          </a:p>
          <a:p>
            <a:pPr lvl="0"/>
            <a:r>
              <a:rPr lang="en-US" sz="2400" dirty="0"/>
              <a:t>Possible learning contexts are described.</a:t>
            </a:r>
            <a:endParaRPr lang="en-AU" sz="2400" dirty="0"/>
          </a:p>
          <a:p>
            <a:pPr lvl="0"/>
            <a:r>
              <a:rPr lang="en-US" sz="2400" dirty="0"/>
              <a:t>Links are made to ELIP texts so that teachers can access information on relevant language features</a:t>
            </a:r>
            <a:r>
              <a:rPr lang="en-US" sz="2400" dirty="0" smtClean="0"/>
              <a:t>.</a:t>
            </a:r>
          </a:p>
          <a:p>
            <a:r>
              <a:rPr lang="en-US" sz="2400" dirty="0"/>
              <a:t>Assessment schedules are detailed and give clear guidelines on expected evidence and quality/quantity of that evidence.</a:t>
            </a:r>
            <a:endParaRPr lang="en-AU" sz="2400" dirty="0"/>
          </a:p>
          <a:p>
            <a:pPr lvl="0"/>
            <a:endParaRPr lang="en-AU" sz="2400" dirty="0"/>
          </a:p>
          <a:p>
            <a:pPr marL="0" indent="0">
              <a:buNone/>
            </a:pPr>
            <a:endParaRPr lang="en-US" dirty="0" smtClean="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1308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Guiding principles</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dirty="0"/>
              <a:t>3</a:t>
            </a:r>
            <a:r>
              <a:rPr lang="en-US" dirty="0" smtClean="0"/>
              <a:t>. </a:t>
            </a:r>
            <a:r>
              <a:rPr lang="en-US" dirty="0"/>
              <a:t>A wide range of topics/contexts are used</a:t>
            </a:r>
            <a:endParaRPr lang="en-AU" dirty="0"/>
          </a:p>
          <a:p>
            <a:pPr lvl="0"/>
            <a:r>
              <a:rPr lang="en-US" sz="2400" dirty="0"/>
              <a:t>Topics link to curriculum areas (secondary) &amp; tertiary contexts.</a:t>
            </a:r>
            <a:endParaRPr lang="en-AU" sz="2400" dirty="0"/>
          </a:p>
          <a:p>
            <a:pPr lvl="0"/>
            <a:r>
              <a:rPr lang="en-US" sz="2400" dirty="0"/>
              <a:t>Topics have relevance to what students are learning.</a:t>
            </a:r>
            <a:endParaRPr lang="en-AU" sz="2400" dirty="0"/>
          </a:p>
          <a:p>
            <a:pPr lvl="0"/>
            <a:r>
              <a:rPr lang="en-US" sz="2400" dirty="0"/>
              <a:t>Wherever possible topics draw on the life experiences of English language learners.</a:t>
            </a:r>
            <a:endParaRPr lang="en-AU" sz="2400" dirty="0"/>
          </a:p>
          <a:p>
            <a:pPr marL="0" indent="0">
              <a:buNone/>
            </a:pPr>
            <a:endParaRPr lang="en-AU" sz="2400" dirty="0"/>
          </a:p>
          <a:p>
            <a:pPr marL="0" lvl="0" indent="0">
              <a:buNone/>
            </a:pPr>
            <a:r>
              <a:rPr lang="en-AU" sz="2400" dirty="0" smtClean="0">
                <a:solidFill>
                  <a:srgbClr val="0000FF"/>
                </a:solidFill>
              </a:rPr>
              <a:t>Topics include: migration, settlement, learning languages, careers, listening to exam instructions, a job interview, gaining a driving licence, preparing for a marae visit, environmental issues </a:t>
            </a:r>
            <a:endParaRPr lang="en-AU" sz="2400" dirty="0">
              <a:solidFill>
                <a:srgbClr val="0000FF"/>
              </a:solidFill>
            </a:endParaRPr>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7745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Guiding principles</a:t>
            </a:r>
            <a:endParaRPr lang="en-US"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en-US" dirty="0" smtClean="0"/>
              <a:t>4</a:t>
            </a:r>
            <a:r>
              <a:rPr lang="en-US" dirty="0"/>
              <a:t>. An integrated approach is </a:t>
            </a:r>
            <a:r>
              <a:rPr lang="en-US" dirty="0" smtClean="0"/>
              <a:t>used</a:t>
            </a:r>
          </a:p>
          <a:p>
            <a:pPr lvl="0"/>
            <a:r>
              <a:rPr lang="en-US" sz="2800" dirty="0"/>
              <a:t>Links are made between receptive and productive skills</a:t>
            </a:r>
            <a:endParaRPr lang="en-AU" sz="2800" dirty="0"/>
          </a:p>
          <a:p>
            <a:pPr lvl="0"/>
            <a:r>
              <a:rPr lang="en-US" sz="2800" dirty="0"/>
              <a:t>Wherever possible similar topics/contexts have been used to link reading &amp; writing standards and listening &amp; speaking standards to ensure the recycling of vocabulary and grammatical structures.</a:t>
            </a:r>
            <a:endParaRPr lang="en-AU" sz="2800" dirty="0"/>
          </a:p>
          <a:p>
            <a:pPr marL="0" indent="0">
              <a:buNone/>
            </a:pPr>
            <a:endParaRPr lang="en-AU" sz="2800" dirty="0"/>
          </a:p>
          <a:p>
            <a:pPr marL="0" indent="0">
              <a:buNone/>
            </a:pPr>
            <a:endParaRPr lang="en-US" dirty="0" smtClean="0"/>
          </a:p>
          <a:p>
            <a:pPr marL="0" indent="0">
              <a:buNone/>
            </a:pPr>
            <a:endParaRPr lang="en-AU" sz="2400" dirty="0"/>
          </a:p>
          <a:p>
            <a:pPr marL="0" lvl="0" indent="0">
              <a:buNone/>
            </a:pPr>
            <a:endParaRPr lang="en-AU" sz="2400"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660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8838"/>
          </a:xfrm>
        </p:spPr>
        <p:txBody>
          <a:bodyPr/>
          <a:lstStyle/>
          <a:p>
            <a:r>
              <a:rPr lang="en-US" dirty="0" err="1" smtClean="0">
                <a:solidFill>
                  <a:srgbClr val="0000FF"/>
                </a:solidFill>
              </a:rPr>
              <a:t>Trialling</a:t>
            </a:r>
            <a:r>
              <a:rPr lang="en-US" dirty="0" smtClean="0">
                <a:solidFill>
                  <a:srgbClr val="0000FF"/>
                </a:solidFill>
              </a:rPr>
              <a:t> standards</a:t>
            </a:r>
            <a:endParaRPr lang="en-US" dirty="0">
              <a:solidFill>
                <a:srgbClr val="0000FF"/>
              </a:solidFill>
            </a:endParaRPr>
          </a:p>
        </p:txBody>
      </p:sp>
      <p:sp>
        <p:nvSpPr>
          <p:cNvPr id="3" name="Content Placeholder 2"/>
          <p:cNvSpPr>
            <a:spLocks noGrp="1"/>
          </p:cNvSpPr>
          <p:nvPr>
            <p:ph idx="1"/>
          </p:nvPr>
        </p:nvSpPr>
        <p:spPr>
          <a:xfrm>
            <a:off x="457200" y="1286002"/>
            <a:ext cx="8229600" cy="4840162"/>
          </a:xfrm>
        </p:spPr>
        <p:txBody>
          <a:bodyPr>
            <a:normAutofit lnSpcReduction="10000"/>
          </a:bodyPr>
          <a:lstStyle/>
          <a:p>
            <a:r>
              <a:rPr lang="en-US" dirty="0" smtClean="0"/>
              <a:t>Most level 3 standards and many level 4 standards have been </a:t>
            </a:r>
            <a:r>
              <a:rPr lang="en-US" dirty="0" err="1" smtClean="0"/>
              <a:t>trialled</a:t>
            </a:r>
            <a:r>
              <a:rPr lang="en-US" dirty="0" smtClean="0"/>
              <a:t> and feedback from assessors &amp; students has been incorporated</a:t>
            </a:r>
          </a:p>
          <a:p>
            <a:r>
              <a:rPr lang="en-US" dirty="0" smtClean="0"/>
              <a:t>Few EAP standards have been </a:t>
            </a:r>
            <a:r>
              <a:rPr lang="en-US" dirty="0" err="1" smtClean="0"/>
              <a:t>trialled</a:t>
            </a:r>
            <a:r>
              <a:rPr lang="en-US" dirty="0" smtClean="0"/>
              <a:t>.</a:t>
            </a:r>
            <a:endParaRPr lang="en-US" dirty="0"/>
          </a:p>
          <a:p>
            <a:pPr marL="0" indent="0">
              <a:buNone/>
            </a:pPr>
            <a:endParaRPr lang="en-US" dirty="0" smtClean="0">
              <a:solidFill>
                <a:srgbClr val="0000FF"/>
              </a:solidFill>
            </a:endParaRPr>
          </a:p>
          <a:p>
            <a:pPr marL="0" indent="0">
              <a:buNone/>
            </a:pPr>
            <a:r>
              <a:rPr lang="en-US" i="1" dirty="0" smtClean="0">
                <a:solidFill>
                  <a:srgbClr val="0000FF"/>
                </a:solidFill>
              </a:rPr>
              <a:t>We need the following standards to be </a:t>
            </a:r>
            <a:r>
              <a:rPr lang="en-US" i="1" dirty="0" err="1" smtClean="0">
                <a:solidFill>
                  <a:srgbClr val="0000FF"/>
                </a:solidFill>
              </a:rPr>
              <a:t>trialled</a:t>
            </a:r>
            <a:r>
              <a:rPr lang="en-US" i="1" dirty="0" smtClean="0">
                <a:solidFill>
                  <a:srgbClr val="0000FF"/>
                </a:solidFill>
              </a:rPr>
              <a:t>:</a:t>
            </a:r>
          </a:p>
          <a:p>
            <a:pPr marL="0" indent="0">
              <a:buNone/>
            </a:pPr>
            <a:r>
              <a:rPr lang="en-US" dirty="0" smtClean="0">
                <a:solidFill>
                  <a:srgbClr val="0000FF"/>
                </a:solidFill>
              </a:rPr>
              <a:t>Level 3: 17140; 17362</a:t>
            </a:r>
          </a:p>
          <a:p>
            <a:pPr marL="0" indent="0">
              <a:buNone/>
            </a:pPr>
            <a:r>
              <a:rPr lang="en-US" dirty="0" smtClean="0">
                <a:solidFill>
                  <a:srgbClr val="0000FF"/>
                </a:solidFill>
              </a:rPr>
              <a:t>Level 4: 17369; 17146 &amp; all EAP standards</a:t>
            </a:r>
            <a:endParaRPr lang="en-US" dirty="0">
              <a:solidFill>
                <a:srgbClr val="0000FF"/>
              </a:solidFill>
            </a:endParaRPr>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475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6312"/>
          </a:xfrm>
        </p:spPr>
        <p:txBody>
          <a:bodyPr/>
          <a:lstStyle/>
          <a:p>
            <a:r>
              <a:rPr lang="en-US" dirty="0" smtClean="0">
                <a:solidFill>
                  <a:srgbClr val="0000FF"/>
                </a:solidFill>
              </a:rPr>
              <a:t>Student exemplars</a:t>
            </a:r>
            <a:endParaRPr lang="en-US" dirty="0">
              <a:solidFill>
                <a:srgbClr val="0000FF"/>
              </a:solidFill>
            </a:endParaRPr>
          </a:p>
        </p:txBody>
      </p:sp>
      <p:sp>
        <p:nvSpPr>
          <p:cNvPr id="3" name="Content Placeholder 2"/>
          <p:cNvSpPr>
            <a:spLocks noGrp="1"/>
          </p:cNvSpPr>
          <p:nvPr>
            <p:ph idx="1"/>
          </p:nvPr>
        </p:nvSpPr>
        <p:spPr>
          <a:xfrm>
            <a:off x="457200" y="1060950"/>
            <a:ext cx="8229600" cy="1135403"/>
          </a:xfrm>
        </p:spPr>
        <p:txBody>
          <a:bodyPr>
            <a:normAutofit/>
          </a:bodyPr>
          <a:lstStyle/>
          <a:p>
            <a:r>
              <a:rPr lang="en-US" sz="3400" dirty="0" smtClean="0"/>
              <a:t>3 annotated exemplars: achieved, achieved with merit &amp; </a:t>
            </a:r>
            <a:r>
              <a:rPr lang="en-US" sz="3400" smtClean="0"/>
              <a:t>achieved with excellence</a:t>
            </a:r>
            <a:endParaRPr lang="en-US" sz="3400" dirty="0" smtClean="0"/>
          </a:p>
          <a:p>
            <a:pPr marL="0" indent="0">
              <a:buNone/>
            </a:pPr>
            <a:endParaRPr lang="en-US"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74" name="TextBox 73"/>
          <p:cNvSpPr txBox="1"/>
          <p:nvPr/>
        </p:nvSpPr>
        <p:spPr>
          <a:xfrm>
            <a:off x="457200" y="2405530"/>
            <a:ext cx="8298271" cy="3477875"/>
          </a:xfrm>
          <a:prstGeom prst="rect">
            <a:avLst/>
          </a:prstGeom>
          <a:solidFill>
            <a:schemeClr val="accent6">
              <a:lumMod val="20000"/>
              <a:lumOff val="80000"/>
            </a:schemeClr>
          </a:solidFill>
        </p:spPr>
        <p:txBody>
          <a:bodyPr wrap="square" rtlCol="0">
            <a:spAutoFit/>
          </a:bodyPr>
          <a:lstStyle/>
          <a:p>
            <a:r>
              <a:rPr lang="en-AU" sz="2000" b="1" dirty="0"/>
              <a:t>Judgment</a:t>
            </a:r>
          </a:p>
          <a:p>
            <a:r>
              <a:rPr lang="en-AU" sz="2000" i="1" dirty="0"/>
              <a:t>Not achieved.</a:t>
            </a:r>
            <a:endParaRPr lang="en-AU" sz="2000" dirty="0"/>
          </a:p>
          <a:p>
            <a:r>
              <a:rPr lang="en-AU" sz="2000" b="1" dirty="0"/>
              <a:t>Comment</a:t>
            </a:r>
          </a:p>
          <a:p>
            <a:r>
              <a:rPr lang="en-AU" sz="2000" i="1" dirty="0"/>
              <a:t>This learner has produced a text that is largely at the standard. The text addresses the topic and he has met all but one pc. Errors are minor, do not indicate lack of control of text and paragraph structure, vocabulary and language features required by the standard and do not interfere with meaning. However he has not met pc 1.7 as the bibliography does not list resources in alphabetical order using correct layout and punctuation. The learner could be offered a resubmission as he is very close to the required standard</a:t>
            </a:r>
            <a:r>
              <a:rPr lang="en-AU" sz="2000" i="1"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816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7063"/>
          </a:xfrm>
        </p:spPr>
        <p:txBody>
          <a:bodyPr/>
          <a:lstStyle/>
          <a:p>
            <a:r>
              <a:rPr lang="en-US" dirty="0" smtClean="0">
                <a:solidFill>
                  <a:srgbClr val="0000FF"/>
                </a:solidFill>
              </a:rPr>
              <a:t>EAP standards</a:t>
            </a:r>
            <a:endParaRPr lang="en-US" dirty="0">
              <a:solidFill>
                <a:srgbClr val="0000FF"/>
              </a:solidFill>
            </a:endParaRPr>
          </a:p>
        </p:txBody>
      </p:sp>
      <p:sp>
        <p:nvSpPr>
          <p:cNvPr id="3" name="Content Placeholder 2"/>
          <p:cNvSpPr>
            <a:spLocks noGrp="1"/>
          </p:cNvSpPr>
          <p:nvPr>
            <p:ph idx="1"/>
          </p:nvPr>
        </p:nvSpPr>
        <p:spPr>
          <a:xfrm>
            <a:off x="457200" y="1221702"/>
            <a:ext cx="8229600" cy="4904462"/>
          </a:xfrm>
        </p:spPr>
        <p:txBody>
          <a:bodyPr>
            <a:normAutofit/>
          </a:bodyPr>
          <a:lstStyle/>
          <a:p>
            <a:r>
              <a:rPr lang="en-US" dirty="0" smtClean="0"/>
              <a:t>A considerable jump in level from level 3 standards – not for all students</a:t>
            </a:r>
          </a:p>
          <a:p>
            <a:pPr marL="0" indent="0">
              <a:buNone/>
            </a:pPr>
            <a:r>
              <a:rPr lang="en-US" sz="2400" i="1" dirty="0" smtClean="0">
                <a:solidFill>
                  <a:srgbClr val="0000FF"/>
                </a:solidFill>
              </a:rPr>
              <a:t>The </a:t>
            </a:r>
            <a:r>
              <a:rPr lang="en-US" sz="2400" i="1" dirty="0">
                <a:solidFill>
                  <a:srgbClr val="0000FF"/>
                </a:solidFill>
              </a:rPr>
              <a:t>leap between L3 and 4 is </a:t>
            </a:r>
            <a:r>
              <a:rPr lang="en-US" sz="2400" i="1" dirty="0" smtClean="0">
                <a:solidFill>
                  <a:srgbClr val="0000FF"/>
                </a:solidFill>
              </a:rPr>
              <a:t>massive. I </a:t>
            </a:r>
            <a:r>
              <a:rPr lang="en-US" sz="2400" i="1" dirty="0">
                <a:solidFill>
                  <a:srgbClr val="0000FF"/>
                </a:solidFill>
              </a:rPr>
              <a:t>would only use the standard if </a:t>
            </a:r>
            <a:r>
              <a:rPr lang="en-US" sz="2400" i="1" dirty="0" smtClean="0">
                <a:solidFill>
                  <a:srgbClr val="0000FF"/>
                </a:solidFill>
              </a:rPr>
              <a:t>it becomes </a:t>
            </a:r>
            <a:r>
              <a:rPr lang="en-US" sz="2400" i="1" dirty="0">
                <a:solidFill>
                  <a:srgbClr val="0000FF"/>
                </a:solidFill>
              </a:rPr>
              <a:t>part of UE literacy</a:t>
            </a:r>
            <a:r>
              <a:rPr lang="en-US" sz="2400" i="1" dirty="0" smtClean="0">
                <a:solidFill>
                  <a:srgbClr val="0000FF"/>
                </a:solidFill>
              </a:rPr>
              <a:t>. </a:t>
            </a:r>
          </a:p>
          <a:p>
            <a:pPr marL="0" indent="0" algn="ctr">
              <a:buNone/>
            </a:pPr>
            <a:r>
              <a:rPr lang="en-US" sz="2400" dirty="0" smtClean="0">
                <a:solidFill>
                  <a:srgbClr val="0000FF"/>
                </a:solidFill>
              </a:rPr>
              <a:t>Feedback from a trial school</a:t>
            </a:r>
            <a:endParaRPr lang="en-US" sz="2400" i="1" dirty="0" smtClean="0">
              <a:solidFill>
                <a:srgbClr val="0000FF"/>
              </a:solidFill>
            </a:endParaRPr>
          </a:p>
          <a:p>
            <a:r>
              <a:rPr lang="en-US" dirty="0" smtClean="0"/>
              <a:t>The importance of an academic pathway</a:t>
            </a:r>
          </a:p>
          <a:p>
            <a:r>
              <a:rPr lang="en-US" dirty="0" smtClean="0"/>
              <a:t>Needs to be seen as a two year course with a lot of formative work before summative assessment</a:t>
            </a:r>
          </a:p>
          <a:p>
            <a:pPr marL="0" indent="0">
              <a:buNone/>
            </a:pPr>
            <a:endParaRPr lang="en-AU" sz="2400" dirty="0"/>
          </a:p>
          <a:p>
            <a:pPr marL="0" lvl="0" indent="0">
              <a:buNone/>
            </a:pPr>
            <a:endParaRPr lang="en-AU" sz="2400" dirty="0"/>
          </a:p>
        </p:txBody>
      </p:sp>
      <p:grpSp>
        <p:nvGrpSpPr>
          <p:cNvPr id="4" name="Group 83"/>
          <p:cNvGrpSpPr>
            <a:grpSpLocks/>
          </p:cNvGrpSpPr>
          <p:nvPr/>
        </p:nvGrpSpPr>
        <p:grpSpPr bwMode="auto">
          <a:xfrm>
            <a:off x="0" y="6015038"/>
            <a:ext cx="9144000" cy="838200"/>
            <a:chOff x="0" y="3792"/>
            <a:chExt cx="5465" cy="528"/>
          </a:xfrm>
        </p:grpSpPr>
        <p:grpSp>
          <p:nvGrpSpPr>
            <p:cNvPr id="5" name="Group 84"/>
            <p:cNvGrpSpPr>
              <a:grpSpLocks/>
            </p:cNvGrpSpPr>
            <p:nvPr/>
          </p:nvGrpSpPr>
          <p:grpSpPr bwMode="auto">
            <a:xfrm rot="16200000">
              <a:off x="4680" y="3535"/>
              <a:ext cx="482" cy="1088"/>
              <a:chOff x="2546" y="0"/>
              <a:chExt cx="473" cy="4320"/>
            </a:xfrm>
          </p:grpSpPr>
          <p:sp>
            <p:nvSpPr>
              <p:cNvPr id="11" name="Rectangle 85"/>
              <p:cNvSpPr>
                <a:spLocks noChangeArrowheads="1"/>
              </p:cNvSpPr>
              <p:nvPr/>
            </p:nvSpPr>
            <p:spPr bwMode="auto">
              <a:xfrm>
                <a:off x="2546" y="0"/>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12" name="Freeform 86"/>
              <p:cNvSpPr>
                <a:spLocks/>
              </p:cNvSpPr>
              <p:nvPr/>
            </p:nvSpPr>
            <p:spPr bwMode="auto">
              <a:xfrm>
                <a:off x="2552" y="12"/>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3" name="Freeform 87"/>
              <p:cNvSpPr>
                <a:spLocks/>
              </p:cNvSpPr>
              <p:nvPr/>
            </p:nvSpPr>
            <p:spPr bwMode="auto">
              <a:xfrm>
                <a:off x="2590" y="49"/>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4" name="Freeform 88"/>
              <p:cNvSpPr>
                <a:spLocks/>
              </p:cNvSpPr>
              <p:nvPr/>
            </p:nvSpPr>
            <p:spPr bwMode="auto">
              <a:xfrm>
                <a:off x="2785" y="243"/>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5" name="Freeform 89"/>
              <p:cNvSpPr>
                <a:spLocks/>
              </p:cNvSpPr>
              <p:nvPr/>
            </p:nvSpPr>
            <p:spPr bwMode="auto">
              <a:xfrm>
                <a:off x="2822" y="279"/>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6" name="Freeform 90"/>
              <p:cNvSpPr>
                <a:spLocks/>
              </p:cNvSpPr>
              <p:nvPr/>
            </p:nvSpPr>
            <p:spPr bwMode="auto">
              <a:xfrm>
                <a:off x="2555" y="242"/>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7" name="Freeform 91"/>
              <p:cNvSpPr>
                <a:spLocks/>
              </p:cNvSpPr>
              <p:nvPr/>
            </p:nvSpPr>
            <p:spPr bwMode="auto">
              <a:xfrm>
                <a:off x="2592" y="279"/>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8" name="Freeform 92"/>
              <p:cNvSpPr>
                <a:spLocks/>
              </p:cNvSpPr>
              <p:nvPr/>
            </p:nvSpPr>
            <p:spPr bwMode="auto">
              <a:xfrm>
                <a:off x="2785" y="8"/>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19" name="Freeform 93"/>
              <p:cNvSpPr>
                <a:spLocks/>
              </p:cNvSpPr>
              <p:nvPr/>
            </p:nvSpPr>
            <p:spPr bwMode="auto">
              <a:xfrm>
                <a:off x="2822" y="45"/>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0" name="Rectangle 94"/>
              <p:cNvSpPr>
                <a:spLocks noChangeArrowheads="1"/>
              </p:cNvSpPr>
              <p:nvPr/>
            </p:nvSpPr>
            <p:spPr bwMode="auto">
              <a:xfrm>
                <a:off x="2546" y="63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21" name="Freeform 95"/>
              <p:cNvSpPr>
                <a:spLocks/>
              </p:cNvSpPr>
              <p:nvPr/>
            </p:nvSpPr>
            <p:spPr bwMode="auto">
              <a:xfrm>
                <a:off x="2552" y="65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2" name="Freeform 96"/>
              <p:cNvSpPr>
                <a:spLocks/>
              </p:cNvSpPr>
              <p:nvPr/>
            </p:nvSpPr>
            <p:spPr bwMode="auto">
              <a:xfrm>
                <a:off x="2590" y="68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3" name="Freeform 97"/>
              <p:cNvSpPr>
                <a:spLocks/>
              </p:cNvSpPr>
              <p:nvPr/>
            </p:nvSpPr>
            <p:spPr bwMode="auto">
              <a:xfrm>
                <a:off x="2785" y="88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4" name="Freeform 98"/>
              <p:cNvSpPr>
                <a:spLocks/>
              </p:cNvSpPr>
              <p:nvPr/>
            </p:nvSpPr>
            <p:spPr bwMode="auto">
              <a:xfrm>
                <a:off x="2822" y="91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5" name="Freeform 99"/>
              <p:cNvSpPr>
                <a:spLocks/>
              </p:cNvSpPr>
              <p:nvPr/>
            </p:nvSpPr>
            <p:spPr bwMode="auto">
              <a:xfrm>
                <a:off x="2555" y="88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6" name="Freeform 100"/>
              <p:cNvSpPr>
                <a:spLocks/>
              </p:cNvSpPr>
              <p:nvPr/>
            </p:nvSpPr>
            <p:spPr bwMode="auto">
              <a:xfrm>
                <a:off x="2592" y="91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7" name="Freeform 101"/>
              <p:cNvSpPr>
                <a:spLocks/>
              </p:cNvSpPr>
              <p:nvPr/>
            </p:nvSpPr>
            <p:spPr bwMode="auto">
              <a:xfrm>
                <a:off x="2785" y="64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8" name="Freeform 102"/>
              <p:cNvSpPr>
                <a:spLocks/>
              </p:cNvSpPr>
              <p:nvPr/>
            </p:nvSpPr>
            <p:spPr bwMode="auto">
              <a:xfrm>
                <a:off x="2822" y="68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29" name="Rectangle 103"/>
              <p:cNvSpPr>
                <a:spLocks noChangeArrowheads="1"/>
              </p:cNvSpPr>
              <p:nvPr/>
            </p:nvSpPr>
            <p:spPr bwMode="auto">
              <a:xfrm>
                <a:off x="2546" y="127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0" name="Freeform 104"/>
              <p:cNvSpPr>
                <a:spLocks/>
              </p:cNvSpPr>
              <p:nvPr/>
            </p:nvSpPr>
            <p:spPr bwMode="auto">
              <a:xfrm>
                <a:off x="2552" y="129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1" name="Freeform 105"/>
              <p:cNvSpPr>
                <a:spLocks/>
              </p:cNvSpPr>
              <p:nvPr/>
            </p:nvSpPr>
            <p:spPr bwMode="auto">
              <a:xfrm>
                <a:off x="2590" y="132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2" name="Freeform 106"/>
              <p:cNvSpPr>
                <a:spLocks/>
              </p:cNvSpPr>
              <p:nvPr/>
            </p:nvSpPr>
            <p:spPr bwMode="auto">
              <a:xfrm>
                <a:off x="2785" y="152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3" name="Freeform 107"/>
              <p:cNvSpPr>
                <a:spLocks/>
              </p:cNvSpPr>
              <p:nvPr/>
            </p:nvSpPr>
            <p:spPr bwMode="auto">
              <a:xfrm>
                <a:off x="2822" y="155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4" name="Freeform 108"/>
              <p:cNvSpPr>
                <a:spLocks/>
              </p:cNvSpPr>
              <p:nvPr/>
            </p:nvSpPr>
            <p:spPr bwMode="auto">
              <a:xfrm>
                <a:off x="2555" y="152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5" name="Freeform 109"/>
              <p:cNvSpPr>
                <a:spLocks/>
              </p:cNvSpPr>
              <p:nvPr/>
            </p:nvSpPr>
            <p:spPr bwMode="auto">
              <a:xfrm>
                <a:off x="2592" y="155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6" name="Freeform 110"/>
              <p:cNvSpPr>
                <a:spLocks/>
              </p:cNvSpPr>
              <p:nvPr/>
            </p:nvSpPr>
            <p:spPr bwMode="auto">
              <a:xfrm>
                <a:off x="2785" y="128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7" name="Freeform 111"/>
              <p:cNvSpPr>
                <a:spLocks/>
              </p:cNvSpPr>
              <p:nvPr/>
            </p:nvSpPr>
            <p:spPr bwMode="auto">
              <a:xfrm>
                <a:off x="2822" y="132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38" name="Rectangle 112"/>
              <p:cNvSpPr>
                <a:spLocks noChangeArrowheads="1"/>
              </p:cNvSpPr>
              <p:nvPr/>
            </p:nvSpPr>
            <p:spPr bwMode="auto">
              <a:xfrm>
                <a:off x="2546" y="1919"/>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39" name="Freeform 113"/>
              <p:cNvSpPr>
                <a:spLocks/>
              </p:cNvSpPr>
              <p:nvPr/>
            </p:nvSpPr>
            <p:spPr bwMode="auto">
              <a:xfrm>
                <a:off x="2552" y="1931"/>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0" name="Freeform 114"/>
              <p:cNvSpPr>
                <a:spLocks/>
              </p:cNvSpPr>
              <p:nvPr/>
            </p:nvSpPr>
            <p:spPr bwMode="auto">
              <a:xfrm>
                <a:off x="2590" y="1968"/>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1" name="Freeform 115"/>
              <p:cNvSpPr>
                <a:spLocks/>
              </p:cNvSpPr>
              <p:nvPr/>
            </p:nvSpPr>
            <p:spPr bwMode="auto">
              <a:xfrm>
                <a:off x="2785" y="2162"/>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2" name="Freeform 116"/>
              <p:cNvSpPr>
                <a:spLocks/>
              </p:cNvSpPr>
              <p:nvPr/>
            </p:nvSpPr>
            <p:spPr bwMode="auto">
              <a:xfrm>
                <a:off x="2822" y="2198"/>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3" name="Freeform 117"/>
              <p:cNvSpPr>
                <a:spLocks/>
              </p:cNvSpPr>
              <p:nvPr/>
            </p:nvSpPr>
            <p:spPr bwMode="auto">
              <a:xfrm>
                <a:off x="2555" y="2161"/>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4" name="Freeform 118"/>
              <p:cNvSpPr>
                <a:spLocks/>
              </p:cNvSpPr>
              <p:nvPr/>
            </p:nvSpPr>
            <p:spPr bwMode="auto">
              <a:xfrm>
                <a:off x="2592" y="2198"/>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5" name="Freeform 119"/>
              <p:cNvSpPr>
                <a:spLocks/>
              </p:cNvSpPr>
              <p:nvPr/>
            </p:nvSpPr>
            <p:spPr bwMode="auto">
              <a:xfrm>
                <a:off x="2785" y="1927"/>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6" name="Freeform 120"/>
              <p:cNvSpPr>
                <a:spLocks/>
              </p:cNvSpPr>
              <p:nvPr/>
            </p:nvSpPr>
            <p:spPr bwMode="auto">
              <a:xfrm>
                <a:off x="2822" y="1964"/>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7" name="Rectangle 121"/>
              <p:cNvSpPr>
                <a:spLocks noChangeArrowheads="1"/>
              </p:cNvSpPr>
              <p:nvPr/>
            </p:nvSpPr>
            <p:spPr bwMode="auto">
              <a:xfrm>
                <a:off x="2546" y="255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48" name="Freeform 122"/>
              <p:cNvSpPr>
                <a:spLocks/>
              </p:cNvSpPr>
              <p:nvPr/>
            </p:nvSpPr>
            <p:spPr bwMode="auto">
              <a:xfrm>
                <a:off x="2552" y="257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49" name="Freeform 123"/>
              <p:cNvSpPr>
                <a:spLocks/>
              </p:cNvSpPr>
              <p:nvPr/>
            </p:nvSpPr>
            <p:spPr bwMode="auto">
              <a:xfrm>
                <a:off x="2590" y="260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0" name="Freeform 124"/>
              <p:cNvSpPr>
                <a:spLocks/>
              </p:cNvSpPr>
              <p:nvPr/>
            </p:nvSpPr>
            <p:spPr bwMode="auto">
              <a:xfrm>
                <a:off x="2785" y="280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1" name="Freeform 125"/>
              <p:cNvSpPr>
                <a:spLocks/>
              </p:cNvSpPr>
              <p:nvPr/>
            </p:nvSpPr>
            <p:spPr bwMode="auto">
              <a:xfrm>
                <a:off x="2822" y="283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2" name="Freeform 126"/>
              <p:cNvSpPr>
                <a:spLocks/>
              </p:cNvSpPr>
              <p:nvPr/>
            </p:nvSpPr>
            <p:spPr bwMode="auto">
              <a:xfrm>
                <a:off x="2555" y="280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3" name="Freeform 127"/>
              <p:cNvSpPr>
                <a:spLocks/>
              </p:cNvSpPr>
              <p:nvPr/>
            </p:nvSpPr>
            <p:spPr bwMode="auto">
              <a:xfrm>
                <a:off x="2592" y="283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4" name="Freeform 128"/>
              <p:cNvSpPr>
                <a:spLocks/>
              </p:cNvSpPr>
              <p:nvPr/>
            </p:nvSpPr>
            <p:spPr bwMode="auto">
              <a:xfrm>
                <a:off x="2785" y="256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5" name="Freeform 129"/>
              <p:cNvSpPr>
                <a:spLocks/>
              </p:cNvSpPr>
              <p:nvPr/>
            </p:nvSpPr>
            <p:spPr bwMode="auto">
              <a:xfrm>
                <a:off x="2822" y="260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6" name="Rectangle 130"/>
              <p:cNvSpPr>
                <a:spLocks noChangeArrowheads="1"/>
              </p:cNvSpPr>
              <p:nvPr/>
            </p:nvSpPr>
            <p:spPr bwMode="auto">
              <a:xfrm>
                <a:off x="2546" y="319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57" name="Freeform 131"/>
              <p:cNvSpPr>
                <a:spLocks/>
              </p:cNvSpPr>
              <p:nvPr/>
            </p:nvSpPr>
            <p:spPr bwMode="auto">
              <a:xfrm>
                <a:off x="2552" y="321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8" name="Freeform 132"/>
              <p:cNvSpPr>
                <a:spLocks/>
              </p:cNvSpPr>
              <p:nvPr/>
            </p:nvSpPr>
            <p:spPr bwMode="auto">
              <a:xfrm>
                <a:off x="2590" y="324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59" name="Freeform 133"/>
              <p:cNvSpPr>
                <a:spLocks/>
              </p:cNvSpPr>
              <p:nvPr/>
            </p:nvSpPr>
            <p:spPr bwMode="auto">
              <a:xfrm>
                <a:off x="2785" y="344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0" name="Freeform 134"/>
              <p:cNvSpPr>
                <a:spLocks/>
              </p:cNvSpPr>
              <p:nvPr/>
            </p:nvSpPr>
            <p:spPr bwMode="auto">
              <a:xfrm>
                <a:off x="2822" y="347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1" name="Freeform 135"/>
              <p:cNvSpPr>
                <a:spLocks/>
              </p:cNvSpPr>
              <p:nvPr/>
            </p:nvSpPr>
            <p:spPr bwMode="auto">
              <a:xfrm>
                <a:off x="2555" y="344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2" name="Freeform 136"/>
              <p:cNvSpPr>
                <a:spLocks/>
              </p:cNvSpPr>
              <p:nvPr/>
            </p:nvSpPr>
            <p:spPr bwMode="auto">
              <a:xfrm>
                <a:off x="2592" y="347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3" name="Freeform 137"/>
              <p:cNvSpPr>
                <a:spLocks/>
              </p:cNvSpPr>
              <p:nvPr/>
            </p:nvSpPr>
            <p:spPr bwMode="auto">
              <a:xfrm>
                <a:off x="2785" y="320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4" name="Freeform 138"/>
              <p:cNvSpPr>
                <a:spLocks/>
              </p:cNvSpPr>
              <p:nvPr/>
            </p:nvSpPr>
            <p:spPr bwMode="auto">
              <a:xfrm>
                <a:off x="2822" y="324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5" name="Rectangle 139"/>
              <p:cNvSpPr>
                <a:spLocks noChangeArrowheads="1"/>
              </p:cNvSpPr>
              <p:nvPr/>
            </p:nvSpPr>
            <p:spPr bwMode="auto">
              <a:xfrm>
                <a:off x="2546" y="3838"/>
                <a:ext cx="473" cy="482"/>
              </a:xfrm>
              <a:prstGeom prst="rect">
                <a:avLst/>
              </a:pr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endParaRPr lang="en-US"/>
              </a:p>
            </p:txBody>
          </p:sp>
          <p:sp>
            <p:nvSpPr>
              <p:cNvPr id="66" name="Freeform 140"/>
              <p:cNvSpPr>
                <a:spLocks/>
              </p:cNvSpPr>
              <p:nvPr/>
            </p:nvSpPr>
            <p:spPr bwMode="auto">
              <a:xfrm>
                <a:off x="2552" y="3850"/>
                <a:ext cx="229" cy="226"/>
              </a:xfrm>
              <a:custGeom>
                <a:avLst/>
                <a:gdLst>
                  <a:gd name="T0" fmla="*/ 818 w 1144"/>
                  <a:gd name="T1" fmla="*/ 331 h 1129"/>
                  <a:gd name="T2" fmla="*/ 782 w 1144"/>
                  <a:gd name="T3" fmla="*/ 296 h 1129"/>
                  <a:gd name="T4" fmla="*/ 743 w 1144"/>
                  <a:gd name="T5" fmla="*/ 263 h 1129"/>
                  <a:gd name="T6" fmla="*/ 699 w 1144"/>
                  <a:gd name="T7" fmla="*/ 230 h 1129"/>
                  <a:gd name="T8" fmla="*/ 654 w 1144"/>
                  <a:gd name="T9" fmla="*/ 198 h 1129"/>
                  <a:gd name="T10" fmla="*/ 605 w 1144"/>
                  <a:gd name="T11" fmla="*/ 166 h 1129"/>
                  <a:gd name="T12" fmla="*/ 553 w 1144"/>
                  <a:gd name="T13" fmla="*/ 136 h 1129"/>
                  <a:gd name="T14" fmla="*/ 499 w 1144"/>
                  <a:gd name="T15" fmla="*/ 110 h 1129"/>
                  <a:gd name="T16" fmla="*/ 444 w 1144"/>
                  <a:gd name="T17" fmla="*/ 85 h 1129"/>
                  <a:gd name="T18" fmla="*/ 387 w 1144"/>
                  <a:gd name="T19" fmla="*/ 62 h 1129"/>
                  <a:gd name="T20" fmla="*/ 329 w 1144"/>
                  <a:gd name="T21" fmla="*/ 42 h 1129"/>
                  <a:gd name="T22" fmla="*/ 270 w 1144"/>
                  <a:gd name="T23" fmla="*/ 26 h 1129"/>
                  <a:gd name="T24" fmla="*/ 210 w 1144"/>
                  <a:gd name="T25" fmla="*/ 14 h 1129"/>
                  <a:gd name="T26" fmla="*/ 150 w 1144"/>
                  <a:gd name="T27" fmla="*/ 4 h 1129"/>
                  <a:gd name="T28" fmla="*/ 90 w 1144"/>
                  <a:gd name="T29" fmla="*/ 0 h 1129"/>
                  <a:gd name="T30" fmla="*/ 30 w 1144"/>
                  <a:gd name="T31" fmla="*/ 0 h 1129"/>
                  <a:gd name="T32" fmla="*/ 0 w 1144"/>
                  <a:gd name="T33" fmla="*/ 8 h 1129"/>
                  <a:gd name="T34" fmla="*/ 2 w 1144"/>
                  <a:gd name="T35" fmla="*/ 45 h 1129"/>
                  <a:gd name="T36" fmla="*/ 8 w 1144"/>
                  <a:gd name="T37" fmla="*/ 113 h 1129"/>
                  <a:gd name="T38" fmla="*/ 24 w 1144"/>
                  <a:gd name="T39" fmla="*/ 206 h 1129"/>
                  <a:gd name="T40" fmla="*/ 50 w 1144"/>
                  <a:gd name="T41" fmla="*/ 316 h 1129"/>
                  <a:gd name="T42" fmla="*/ 92 w 1144"/>
                  <a:gd name="T43" fmla="*/ 437 h 1129"/>
                  <a:gd name="T44" fmla="*/ 152 w 1144"/>
                  <a:gd name="T45" fmla="*/ 562 h 1129"/>
                  <a:gd name="T46" fmla="*/ 233 w 1144"/>
                  <a:gd name="T47" fmla="*/ 685 h 1129"/>
                  <a:gd name="T48" fmla="*/ 302 w 1144"/>
                  <a:gd name="T49" fmla="*/ 763 h 1129"/>
                  <a:gd name="T50" fmla="*/ 343 w 1144"/>
                  <a:gd name="T51" fmla="*/ 804 h 1129"/>
                  <a:gd name="T52" fmla="*/ 385 w 1144"/>
                  <a:gd name="T53" fmla="*/ 843 h 1129"/>
                  <a:gd name="T54" fmla="*/ 429 w 1144"/>
                  <a:gd name="T55" fmla="*/ 880 h 1129"/>
                  <a:gd name="T56" fmla="*/ 474 w 1144"/>
                  <a:gd name="T57" fmla="*/ 916 h 1129"/>
                  <a:gd name="T58" fmla="*/ 522 w 1144"/>
                  <a:gd name="T59" fmla="*/ 948 h 1129"/>
                  <a:gd name="T60" fmla="*/ 570 w 1144"/>
                  <a:gd name="T61" fmla="*/ 980 h 1129"/>
                  <a:gd name="T62" fmla="*/ 621 w 1144"/>
                  <a:gd name="T63" fmla="*/ 1009 h 1129"/>
                  <a:gd name="T64" fmla="*/ 674 w 1144"/>
                  <a:gd name="T65" fmla="*/ 1035 h 1129"/>
                  <a:gd name="T66" fmla="*/ 728 w 1144"/>
                  <a:gd name="T67" fmla="*/ 1058 h 1129"/>
                  <a:gd name="T68" fmla="*/ 786 w 1144"/>
                  <a:gd name="T69" fmla="*/ 1078 h 1129"/>
                  <a:gd name="T70" fmla="*/ 846 w 1144"/>
                  <a:gd name="T71" fmla="*/ 1095 h 1129"/>
                  <a:gd name="T72" fmla="*/ 907 w 1144"/>
                  <a:gd name="T73" fmla="*/ 1110 h 1129"/>
                  <a:gd name="T74" fmla="*/ 972 w 1144"/>
                  <a:gd name="T75" fmla="*/ 1119 h 1129"/>
                  <a:gd name="T76" fmla="*/ 1038 w 1144"/>
                  <a:gd name="T77" fmla="*/ 1127 h 1129"/>
                  <a:gd name="T78" fmla="*/ 1107 w 1144"/>
                  <a:gd name="T79" fmla="*/ 1129 h 1129"/>
                  <a:gd name="T80" fmla="*/ 1143 w 1144"/>
                  <a:gd name="T81" fmla="*/ 1124 h 1129"/>
                  <a:gd name="T82" fmla="*/ 1144 w 1144"/>
                  <a:gd name="T83" fmla="*/ 1089 h 1129"/>
                  <a:gd name="T84" fmla="*/ 1142 w 1144"/>
                  <a:gd name="T85" fmla="*/ 1023 h 1129"/>
                  <a:gd name="T86" fmla="*/ 1131 w 1144"/>
                  <a:gd name="T87" fmla="*/ 932 h 1129"/>
                  <a:gd name="T88" fmla="*/ 1106 w 1144"/>
                  <a:gd name="T89" fmla="*/ 821 h 1129"/>
                  <a:gd name="T90" fmla="*/ 1062 w 1144"/>
                  <a:gd name="T91" fmla="*/ 695 h 1129"/>
                  <a:gd name="T92" fmla="*/ 993 w 1144"/>
                  <a:gd name="T93" fmla="*/ 559 h 1129"/>
                  <a:gd name="T94" fmla="*/ 896 w 1144"/>
                  <a:gd name="T95" fmla="*/ 418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9">
                    <a:moveTo>
                      <a:pt x="835" y="348"/>
                    </a:moveTo>
                    <a:lnTo>
                      <a:pt x="818" y="331"/>
                    </a:lnTo>
                    <a:lnTo>
                      <a:pt x="801" y="314"/>
                    </a:lnTo>
                    <a:lnTo>
                      <a:pt x="782" y="296"/>
                    </a:lnTo>
                    <a:lnTo>
                      <a:pt x="763" y="280"/>
                    </a:lnTo>
                    <a:lnTo>
                      <a:pt x="743" y="263"/>
                    </a:lnTo>
                    <a:lnTo>
                      <a:pt x="721" y="246"/>
                    </a:lnTo>
                    <a:lnTo>
                      <a:pt x="699" y="230"/>
                    </a:lnTo>
                    <a:lnTo>
                      <a:pt x="677" y="213"/>
                    </a:lnTo>
                    <a:lnTo>
                      <a:pt x="654" y="198"/>
                    </a:lnTo>
                    <a:lnTo>
                      <a:pt x="629" y="182"/>
                    </a:lnTo>
                    <a:lnTo>
                      <a:pt x="605" y="166"/>
                    </a:lnTo>
                    <a:lnTo>
                      <a:pt x="579" y="152"/>
                    </a:lnTo>
                    <a:lnTo>
                      <a:pt x="553" y="136"/>
                    </a:lnTo>
                    <a:lnTo>
                      <a:pt x="527" y="123"/>
                    </a:lnTo>
                    <a:lnTo>
                      <a:pt x="499" y="110"/>
                    </a:lnTo>
                    <a:lnTo>
                      <a:pt x="471" y="97"/>
                    </a:lnTo>
                    <a:lnTo>
                      <a:pt x="444" y="85"/>
                    </a:lnTo>
                    <a:lnTo>
                      <a:pt x="416" y="73"/>
                    </a:lnTo>
                    <a:lnTo>
                      <a:pt x="387" y="62"/>
                    </a:lnTo>
                    <a:lnTo>
                      <a:pt x="359" y="51"/>
                    </a:lnTo>
                    <a:lnTo>
                      <a:pt x="329" y="42"/>
                    </a:lnTo>
                    <a:lnTo>
                      <a:pt x="300" y="34"/>
                    </a:lnTo>
                    <a:lnTo>
                      <a:pt x="270" y="26"/>
                    </a:lnTo>
                    <a:lnTo>
                      <a:pt x="240" y="18"/>
                    </a:lnTo>
                    <a:lnTo>
                      <a:pt x="210" y="14"/>
                    </a:lnTo>
                    <a:lnTo>
                      <a:pt x="180" y="9"/>
                    </a:lnTo>
                    <a:lnTo>
                      <a:pt x="150" y="4"/>
                    </a:lnTo>
                    <a:lnTo>
                      <a:pt x="120" y="2"/>
                    </a:lnTo>
                    <a:lnTo>
                      <a:pt x="90" y="0"/>
                    </a:lnTo>
                    <a:lnTo>
                      <a:pt x="60" y="0"/>
                    </a:lnTo>
                    <a:lnTo>
                      <a:pt x="30" y="0"/>
                    </a:lnTo>
                    <a:lnTo>
                      <a:pt x="0" y="3"/>
                    </a:lnTo>
                    <a:lnTo>
                      <a:pt x="0" y="8"/>
                    </a:lnTo>
                    <a:lnTo>
                      <a:pt x="0" y="22"/>
                    </a:lnTo>
                    <a:lnTo>
                      <a:pt x="2" y="45"/>
                    </a:lnTo>
                    <a:lnTo>
                      <a:pt x="5" y="76"/>
                    </a:lnTo>
                    <a:lnTo>
                      <a:pt x="8" y="113"/>
                    </a:lnTo>
                    <a:lnTo>
                      <a:pt x="14" y="157"/>
                    </a:lnTo>
                    <a:lnTo>
                      <a:pt x="24" y="206"/>
                    </a:lnTo>
                    <a:lnTo>
                      <a:pt x="36" y="259"/>
                    </a:lnTo>
                    <a:lnTo>
                      <a:pt x="50" y="316"/>
                    </a:lnTo>
                    <a:lnTo>
                      <a:pt x="70" y="376"/>
                    </a:lnTo>
                    <a:lnTo>
                      <a:pt x="92" y="437"/>
                    </a:lnTo>
                    <a:lnTo>
                      <a:pt x="120" y="500"/>
                    </a:lnTo>
                    <a:lnTo>
                      <a:pt x="152" y="562"/>
                    </a:lnTo>
                    <a:lnTo>
                      <a:pt x="190" y="624"/>
                    </a:lnTo>
                    <a:lnTo>
                      <a:pt x="233" y="685"/>
                    </a:lnTo>
                    <a:lnTo>
                      <a:pt x="283" y="743"/>
                    </a:lnTo>
                    <a:lnTo>
                      <a:pt x="302" y="763"/>
                    </a:lnTo>
                    <a:lnTo>
                      <a:pt x="323" y="784"/>
                    </a:lnTo>
                    <a:lnTo>
                      <a:pt x="343" y="804"/>
                    </a:lnTo>
                    <a:lnTo>
                      <a:pt x="365" y="823"/>
                    </a:lnTo>
                    <a:lnTo>
                      <a:pt x="385" y="843"/>
                    </a:lnTo>
                    <a:lnTo>
                      <a:pt x="407" y="862"/>
                    </a:lnTo>
                    <a:lnTo>
                      <a:pt x="429" y="880"/>
                    </a:lnTo>
                    <a:lnTo>
                      <a:pt x="451" y="898"/>
                    </a:lnTo>
                    <a:lnTo>
                      <a:pt x="474" y="916"/>
                    </a:lnTo>
                    <a:lnTo>
                      <a:pt x="498" y="933"/>
                    </a:lnTo>
                    <a:lnTo>
                      <a:pt x="522" y="948"/>
                    </a:lnTo>
                    <a:lnTo>
                      <a:pt x="546" y="965"/>
                    </a:lnTo>
                    <a:lnTo>
                      <a:pt x="570" y="980"/>
                    </a:lnTo>
                    <a:lnTo>
                      <a:pt x="595" y="994"/>
                    </a:lnTo>
                    <a:lnTo>
                      <a:pt x="621" y="1009"/>
                    </a:lnTo>
                    <a:lnTo>
                      <a:pt x="647" y="1022"/>
                    </a:lnTo>
                    <a:lnTo>
                      <a:pt x="674" y="1035"/>
                    </a:lnTo>
                    <a:lnTo>
                      <a:pt x="701" y="1047"/>
                    </a:lnTo>
                    <a:lnTo>
                      <a:pt x="728" y="1058"/>
                    </a:lnTo>
                    <a:lnTo>
                      <a:pt x="757" y="1069"/>
                    </a:lnTo>
                    <a:lnTo>
                      <a:pt x="786" y="1078"/>
                    </a:lnTo>
                    <a:lnTo>
                      <a:pt x="816" y="1087"/>
                    </a:lnTo>
                    <a:lnTo>
                      <a:pt x="846" y="1095"/>
                    </a:lnTo>
                    <a:lnTo>
                      <a:pt x="876" y="1102"/>
                    </a:lnTo>
                    <a:lnTo>
                      <a:pt x="907" y="1110"/>
                    </a:lnTo>
                    <a:lnTo>
                      <a:pt x="939" y="1115"/>
                    </a:lnTo>
                    <a:lnTo>
                      <a:pt x="972" y="1119"/>
                    </a:lnTo>
                    <a:lnTo>
                      <a:pt x="1004" y="1123"/>
                    </a:lnTo>
                    <a:lnTo>
                      <a:pt x="1038" y="1127"/>
                    </a:lnTo>
                    <a:lnTo>
                      <a:pt x="1072" y="1128"/>
                    </a:lnTo>
                    <a:lnTo>
                      <a:pt x="1107" y="1129"/>
                    </a:lnTo>
                    <a:lnTo>
                      <a:pt x="1143" y="1129"/>
                    </a:lnTo>
                    <a:lnTo>
                      <a:pt x="1143" y="1124"/>
                    </a:lnTo>
                    <a:lnTo>
                      <a:pt x="1144" y="1111"/>
                    </a:lnTo>
                    <a:lnTo>
                      <a:pt x="1144" y="1089"/>
                    </a:lnTo>
                    <a:lnTo>
                      <a:pt x="1144" y="1059"/>
                    </a:lnTo>
                    <a:lnTo>
                      <a:pt x="1142" y="1023"/>
                    </a:lnTo>
                    <a:lnTo>
                      <a:pt x="1138" y="980"/>
                    </a:lnTo>
                    <a:lnTo>
                      <a:pt x="1131" y="932"/>
                    </a:lnTo>
                    <a:lnTo>
                      <a:pt x="1120" y="879"/>
                    </a:lnTo>
                    <a:lnTo>
                      <a:pt x="1106" y="821"/>
                    </a:lnTo>
                    <a:lnTo>
                      <a:pt x="1087" y="760"/>
                    </a:lnTo>
                    <a:lnTo>
                      <a:pt x="1062" y="695"/>
                    </a:lnTo>
                    <a:lnTo>
                      <a:pt x="1030" y="627"/>
                    </a:lnTo>
                    <a:lnTo>
                      <a:pt x="993" y="559"/>
                    </a:lnTo>
                    <a:lnTo>
                      <a:pt x="949" y="489"/>
                    </a:lnTo>
                    <a:lnTo>
                      <a:pt x="896" y="418"/>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7" name="Freeform 141"/>
              <p:cNvSpPr>
                <a:spLocks/>
              </p:cNvSpPr>
              <p:nvPr/>
            </p:nvSpPr>
            <p:spPr bwMode="auto">
              <a:xfrm>
                <a:off x="2590" y="3887"/>
                <a:ext cx="154" cy="153"/>
              </a:xfrm>
              <a:custGeom>
                <a:avLst/>
                <a:gdLst>
                  <a:gd name="T0" fmla="*/ 483 w 774"/>
                  <a:gd name="T1" fmla="*/ 232 h 764"/>
                  <a:gd name="T2" fmla="*/ 427 w 774"/>
                  <a:gd name="T3" fmla="*/ 188 h 764"/>
                  <a:gd name="T4" fmla="*/ 370 w 774"/>
                  <a:gd name="T5" fmla="*/ 146 h 764"/>
                  <a:gd name="T6" fmla="*/ 309 w 774"/>
                  <a:gd name="T7" fmla="*/ 107 h 764"/>
                  <a:gd name="T8" fmla="*/ 245 w 774"/>
                  <a:gd name="T9" fmla="*/ 74 h 764"/>
                  <a:gd name="T10" fmla="*/ 179 w 774"/>
                  <a:gd name="T11" fmla="*/ 45 h 764"/>
                  <a:gd name="T12" fmla="*/ 109 w 774"/>
                  <a:gd name="T13" fmla="*/ 22 h 764"/>
                  <a:gd name="T14" fmla="*/ 38 w 774"/>
                  <a:gd name="T15" fmla="*/ 6 h 764"/>
                  <a:gd name="T16" fmla="*/ 0 w 774"/>
                  <a:gd name="T17" fmla="*/ 3 h 764"/>
                  <a:gd name="T18" fmla="*/ 4 w 774"/>
                  <a:gd name="T19" fmla="*/ 22 h 764"/>
                  <a:gd name="T20" fmla="*/ 12 w 774"/>
                  <a:gd name="T21" fmla="*/ 57 h 764"/>
                  <a:gd name="T22" fmla="*/ 27 w 774"/>
                  <a:gd name="T23" fmla="*/ 109 h 764"/>
                  <a:gd name="T24" fmla="*/ 52 w 774"/>
                  <a:gd name="T25" fmla="*/ 172 h 764"/>
                  <a:gd name="T26" fmla="*/ 89 w 774"/>
                  <a:gd name="T27" fmla="*/ 247 h 764"/>
                  <a:gd name="T28" fmla="*/ 139 w 774"/>
                  <a:gd name="T29" fmla="*/ 331 h 764"/>
                  <a:gd name="T30" fmla="*/ 207 w 774"/>
                  <a:gd name="T31" fmla="*/ 421 h 764"/>
                  <a:gd name="T32" fmla="*/ 270 w 774"/>
                  <a:gd name="T33" fmla="*/ 495 h 764"/>
                  <a:gd name="T34" fmla="*/ 325 w 774"/>
                  <a:gd name="T35" fmla="*/ 545 h 764"/>
                  <a:gd name="T36" fmla="*/ 388 w 774"/>
                  <a:gd name="T37" fmla="*/ 595 h 764"/>
                  <a:gd name="T38" fmla="*/ 457 w 774"/>
                  <a:gd name="T39" fmla="*/ 643 h 764"/>
                  <a:gd name="T40" fmla="*/ 529 w 774"/>
                  <a:gd name="T41" fmla="*/ 685 h 764"/>
                  <a:gd name="T42" fmla="*/ 603 w 774"/>
                  <a:gd name="T43" fmla="*/ 720 h 764"/>
                  <a:gd name="T44" fmla="*/ 675 w 774"/>
                  <a:gd name="T45" fmla="*/ 746 h 764"/>
                  <a:gd name="T46" fmla="*/ 743 w 774"/>
                  <a:gd name="T47" fmla="*/ 762 h 764"/>
                  <a:gd name="T48" fmla="*/ 774 w 774"/>
                  <a:gd name="T49" fmla="*/ 762 h 764"/>
                  <a:gd name="T50" fmla="*/ 773 w 774"/>
                  <a:gd name="T51" fmla="*/ 739 h 764"/>
                  <a:gd name="T52" fmla="*/ 767 w 774"/>
                  <a:gd name="T53" fmla="*/ 697 h 764"/>
                  <a:gd name="T54" fmla="*/ 752 w 774"/>
                  <a:gd name="T55" fmla="*/ 638 h 764"/>
                  <a:gd name="T56" fmla="*/ 728 w 774"/>
                  <a:gd name="T57" fmla="*/ 567 h 764"/>
                  <a:gd name="T58" fmla="*/ 690 w 774"/>
                  <a:gd name="T59" fmla="*/ 485 h 764"/>
                  <a:gd name="T60" fmla="*/ 634 w 774"/>
                  <a:gd name="T61" fmla="*/ 396 h 764"/>
                  <a:gd name="T62" fmla="*/ 556 w 774"/>
                  <a:gd name="T63" fmla="*/ 303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4">
                    <a:moveTo>
                      <a:pt x="509" y="257"/>
                    </a:moveTo>
                    <a:lnTo>
                      <a:pt x="483" y="232"/>
                    </a:lnTo>
                    <a:lnTo>
                      <a:pt x="455" y="210"/>
                    </a:lnTo>
                    <a:lnTo>
                      <a:pt x="427" y="188"/>
                    </a:lnTo>
                    <a:lnTo>
                      <a:pt x="399" y="166"/>
                    </a:lnTo>
                    <a:lnTo>
                      <a:pt x="370" y="146"/>
                    </a:lnTo>
                    <a:lnTo>
                      <a:pt x="340" y="125"/>
                    </a:lnTo>
                    <a:lnTo>
                      <a:pt x="309" y="107"/>
                    </a:lnTo>
                    <a:lnTo>
                      <a:pt x="277" y="89"/>
                    </a:lnTo>
                    <a:lnTo>
                      <a:pt x="245" y="74"/>
                    </a:lnTo>
                    <a:lnTo>
                      <a:pt x="213" y="58"/>
                    </a:lnTo>
                    <a:lnTo>
                      <a:pt x="179" y="45"/>
                    </a:lnTo>
                    <a:lnTo>
                      <a:pt x="144" y="33"/>
                    </a:lnTo>
                    <a:lnTo>
                      <a:pt x="109" y="22"/>
                    </a:lnTo>
                    <a:lnTo>
                      <a:pt x="74" y="13"/>
                    </a:lnTo>
                    <a:lnTo>
                      <a:pt x="38" y="6"/>
                    </a:lnTo>
                    <a:lnTo>
                      <a:pt x="0" y="0"/>
                    </a:lnTo>
                    <a:lnTo>
                      <a:pt x="0" y="3"/>
                    </a:lnTo>
                    <a:lnTo>
                      <a:pt x="2" y="10"/>
                    </a:lnTo>
                    <a:lnTo>
                      <a:pt x="4" y="22"/>
                    </a:lnTo>
                    <a:lnTo>
                      <a:pt x="6" y="38"/>
                    </a:lnTo>
                    <a:lnTo>
                      <a:pt x="12" y="57"/>
                    </a:lnTo>
                    <a:lnTo>
                      <a:pt x="18" y="81"/>
                    </a:lnTo>
                    <a:lnTo>
                      <a:pt x="27" y="109"/>
                    </a:lnTo>
                    <a:lnTo>
                      <a:pt x="39" y="139"/>
                    </a:lnTo>
                    <a:lnTo>
                      <a:pt x="52" y="172"/>
                    </a:lnTo>
                    <a:lnTo>
                      <a:pt x="69" y="208"/>
                    </a:lnTo>
                    <a:lnTo>
                      <a:pt x="89" y="247"/>
                    </a:lnTo>
                    <a:lnTo>
                      <a:pt x="113" y="288"/>
                    </a:lnTo>
                    <a:lnTo>
                      <a:pt x="139" y="331"/>
                    </a:lnTo>
                    <a:lnTo>
                      <a:pt x="172" y="376"/>
                    </a:lnTo>
                    <a:lnTo>
                      <a:pt x="207" y="421"/>
                    </a:lnTo>
                    <a:lnTo>
                      <a:pt x="247" y="469"/>
                    </a:lnTo>
                    <a:lnTo>
                      <a:pt x="270" y="495"/>
                    </a:lnTo>
                    <a:lnTo>
                      <a:pt x="297" y="520"/>
                    </a:lnTo>
                    <a:lnTo>
                      <a:pt x="325" y="545"/>
                    </a:lnTo>
                    <a:lnTo>
                      <a:pt x="355" y="571"/>
                    </a:lnTo>
                    <a:lnTo>
                      <a:pt x="388" y="595"/>
                    </a:lnTo>
                    <a:lnTo>
                      <a:pt x="423" y="619"/>
                    </a:lnTo>
                    <a:lnTo>
                      <a:pt x="457" y="643"/>
                    </a:lnTo>
                    <a:lnTo>
                      <a:pt x="493" y="664"/>
                    </a:lnTo>
                    <a:lnTo>
                      <a:pt x="529" y="685"/>
                    </a:lnTo>
                    <a:lnTo>
                      <a:pt x="567" y="703"/>
                    </a:lnTo>
                    <a:lnTo>
                      <a:pt x="603" y="720"/>
                    </a:lnTo>
                    <a:lnTo>
                      <a:pt x="640" y="734"/>
                    </a:lnTo>
                    <a:lnTo>
                      <a:pt x="675" y="746"/>
                    </a:lnTo>
                    <a:lnTo>
                      <a:pt x="709" y="756"/>
                    </a:lnTo>
                    <a:lnTo>
                      <a:pt x="743" y="762"/>
                    </a:lnTo>
                    <a:lnTo>
                      <a:pt x="774" y="764"/>
                    </a:lnTo>
                    <a:lnTo>
                      <a:pt x="774" y="762"/>
                    </a:lnTo>
                    <a:lnTo>
                      <a:pt x="774" y="752"/>
                    </a:lnTo>
                    <a:lnTo>
                      <a:pt x="773" y="739"/>
                    </a:lnTo>
                    <a:lnTo>
                      <a:pt x="770" y="720"/>
                    </a:lnTo>
                    <a:lnTo>
                      <a:pt x="767" y="697"/>
                    </a:lnTo>
                    <a:lnTo>
                      <a:pt x="761" y="669"/>
                    </a:lnTo>
                    <a:lnTo>
                      <a:pt x="752" y="638"/>
                    </a:lnTo>
                    <a:lnTo>
                      <a:pt x="743" y="604"/>
                    </a:lnTo>
                    <a:lnTo>
                      <a:pt x="728" y="567"/>
                    </a:lnTo>
                    <a:lnTo>
                      <a:pt x="710" y="526"/>
                    </a:lnTo>
                    <a:lnTo>
                      <a:pt x="690" y="485"/>
                    </a:lnTo>
                    <a:lnTo>
                      <a:pt x="664" y="441"/>
                    </a:lnTo>
                    <a:lnTo>
                      <a:pt x="634" y="396"/>
                    </a:lnTo>
                    <a:lnTo>
                      <a:pt x="598" y="350"/>
                    </a:lnTo>
                    <a:lnTo>
                      <a:pt x="556" y="303"/>
                    </a:lnTo>
                    <a:lnTo>
                      <a:pt x="509" y="257"/>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8" name="Freeform 142"/>
              <p:cNvSpPr>
                <a:spLocks/>
              </p:cNvSpPr>
              <p:nvPr/>
            </p:nvSpPr>
            <p:spPr bwMode="auto">
              <a:xfrm>
                <a:off x="2785" y="4081"/>
                <a:ext cx="229" cy="225"/>
              </a:xfrm>
              <a:custGeom>
                <a:avLst/>
                <a:gdLst>
                  <a:gd name="T0" fmla="*/ 818 w 1144"/>
                  <a:gd name="T1" fmla="*/ 331 h 1128"/>
                  <a:gd name="T2" fmla="*/ 782 w 1144"/>
                  <a:gd name="T3" fmla="*/ 296 h 1128"/>
                  <a:gd name="T4" fmla="*/ 742 w 1144"/>
                  <a:gd name="T5" fmla="*/ 262 h 1128"/>
                  <a:gd name="T6" fmla="*/ 699 w 1144"/>
                  <a:gd name="T7" fmla="*/ 230 h 1128"/>
                  <a:gd name="T8" fmla="*/ 653 w 1144"/>
                  <a:gd name="T9" fmla="*/ 197 h 1128"/>
                  <a:gd name="T10" fmla="*/ 604 w 1144"/>
                  <a:gd name="T11" fmla="*/ 166 h 1128"/>
                  <a:gd name="T12" fmla="*/ 553 w 1144"/>
                  <a:gd name="T13" fmla="*/ 137 h 1128"/>
                  <a:gd name="T14" fmla="*/ 499 w 1144"/>
                  <a:gd name="T15" fmla="*/ 109 h 1128"/>
                  <a:gd name="T16" fmla="*/ 443 w 1144"/>
                  <a:gd name="T17" fmla="*/ 84 h 1128"/>
                  <a:gd name="T18" fmla="*/ 387 w 1144"/>
                  <a:gd name="T19" fmla="*/ 61 h 1128"/>
                  <a:gd name="T20" fmla="*/ 328 w 1144"/>
                  <a:gd name="T21" fmla="*/ 42 h 1128"/>
                  <a:gd name="T22" fmla="*/ 270 w 1144"/>
                  <a:gd name="T23" fmla="*/ 26 h 1128"/>
                  <a:gd name="T24" fmla="*/ 210 w 1144"/>
                  <a:gd name="T25" fmla="*/ 13 h 1128"/>
                  <a:gd name="T26" fmla="*/ 150 w 1144"/>
                  <a:gd name="T27" fmla="*/ 5 h 1128"/>
                  <a:gd name="T28" fmla="*/ 90 w 1144"/>
                  <a:gd name="T29" fmla="*/ 0 h 1128"/>
                  <a:gd name="T30" fmla="*/ 30 w 1144"/>
                  <a:gd name="T31" fmla="*/ 0 h 1128"/>
                  <a:gd name="T32" fmla="*/ 0 w 1144"/>
                  <a:gd name="T33" fmla="*/ 7 h 1128"/>
                  <a:gd name="T34" fmla="*/ 2 w 1144"/>
                  <a:gd name="T35" fmla="*/ 44 h 1128"/>
                  <a:gd name="T36" fmla="*/ 8 w 1144"/>
                  <a:gd name="T37" fmla="*/ 113 h 1128"/>
                  <a:gd name="T38" fmla="*/ 24 w 1144"/>
                  <a:gd name="T39" fmla="*/ 206 h 1128"/>
                  <a:gd name="T40" fmla="*/ 50 w 1144"/>
                  <a:gd name="T41" fmla="*/ 316 h 1128"/>
                  <a:gd name="T42" fmla="*/ 92 w 1144"/>
                  <a:gd name="T43" fmla="*/ 437 h 1128"/>
                  <a:gd name="T44" fmla="*/ 152 w 1144"/>
                  <a:gd name="T45" fmla="*/ 562 h 1128"/>
                  <a:gd name="T46" fmla="*/ 234 w 1144"/>
                  <a:gd name="T47" fmla="*/ 684 h 1128"/>
                  <a:gd name="T48" fmla="*/ 302 w 1144"/>
                  <a:gd name="T49" fmla="*/ 763 h 1128"/>
                  <a:gd name="T50" fmla="*/ 343 w 1144"/>
                  <a:gd name="T51" fmla="*/ 804 h 1128"/>
                  <a:gd name="T52" fmla="*/ 385 w 1144"/>
                  <a:gd name="T53" fmla="*/ 842 h 1128"/>
                  <a:gd name="T54" fmla="*/ 429 w 1144"/>
                  <a:gd name="T55" fmla="*/ 879 h 1128"/>
                  <a:gd name="T56" fmla="*/ 473 w 1144"/>
                  <a:gd name="T57" fmla="*/ 915 h 1128"/>
                  <a:gd name="T58" fmla="*/ 521 w 1144"/>
                  <a:gd name="T59" fmla="*/ 948 h 1128"/>
                  <a:gd name="T60" fmla="*/ 569 w 1144"/>
                  <a:gd name="T61" fmla="*/ 979 h 1128"/>
                  <a:gd name="T62" fmla="*/ 621 w 1144"/>
                  <a:gd name="T63" fmla="*/ 1008 h 1128"/>
                  <a:gd name="T64" fmla="*/ 674 w 1144"/>
                  <a:gd name="T65" fmla="*/ 1035 h 1128"/>
                  <a:gd name="T66" fmla="*/ 728 w 1144"/>
                  <a:gd name="T67" fmla="*/ 1057 h 1128"/>
                  <a:gd name="T68" fmla="*/ 785 w 1144"/>
                  <a:gd name="T69" fmla="*/ 1078 h 1128"/>
                  <a:gd name="T70" fmla="*/ 845 w 1144"/>
                  <a:gd name="T71" fmla="*/ 1095 h 1128"/>
                  <a:gd name="T72" fmla="*/ 906 w 1144"/>
                  <a:gd name="T73" fmla="*/ 1109 h 1128"/>
                  <a:gd name="T74" fmla="*/ 971 w 1144"/>
                  <a:gd name="T75" fmla="*/ 1119 h 1128"/>
                  <a:gd name="T76" fmla="*/ 1037 w 1144"/>
                  <a:gd name="T77" fmla="*/ 1126 h 1128"/>
                  <a:gd name="T78" fmla="*/ 1107 w 1144"/>
                  <a:gd name="T79" fmla="*/ 1128 h 1128"/>
                  <a:gd name="T80" fmla="*/ 1143 w 1144"/>
                  <a:gd name="T81" fmla="*/ 1124 h 1128"/>
                  <a:gd name="T82" fmla="*/ 1144 w 1144"/>
                  <a:gd name="T83" fmla="*/ 1089 h 1128"/>
                  <a:gd name="T84" fmla="*/ 1142 w 1144"/>
                  <a:gd name="T85" fmla="*/ 1023 h 1128"/>
                  <a:gd name="T86" fmla="*/ 1131 w 1144"/>
                  <a:gd name="T87" fmla="*/ 931 h 1128"/>
                  <a:gd name="T88" fmla="*/ 1106 w 1144"/>
                  <a:gd name="T89" fmla="*/ 820 h 1128"/>
                  <a:gd name="T90" fmla="*/ 1061 w 1144"/>
                  <a:gd name="T91" fmla="*/ 694 h 1128"/>
                  <a:gd name="T92" fmla="*/ 994 w 1144"/>
                  <a:gd name="T93" fmla="*/ 558 h 1128"/>
                  <a:gd name="T94" fmla="*/ 896 w 1144"/>
                  <a:gd name="T95" fmla="*/ 41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4" h="1128">
                    <a:moveTo>
                      <a:pt x="835" y="348"/>
                    </a:moveTo>
                    <a:lnTo>
                      <a:pt x="818" y="331"/>
                    </a:lnTo>
                    <a:lnTo>
                      <a:pt x="801" y="314"/>
                    </a:lnTo>
                    <a:lnTo>
                      <a:pt x="782" y="296"/>
                    </a:lnTo>
                    <a:lnTo>
                      <a:pt x="763" y="279"/>
                    </a:lnTo>
                    <a:lnTo>
                      <a:pt x="742" y="262"/>
                    </a:lnTo>
                    <a:lnTo>
                      <a:pt x="721" y="245"/>
                    </a:lnTo>
                    <a:lnTo>
                      <a:pt x="699" y="230"/>
                    </a:lnTo>
                    <a:lnTo>
                      <a:pt x="676" y="213"/>
                    </a:lnTo>
                    <a:lnTo>
                      <a:pt x="653" y="197"/>
                    </a:lnTo>
                    <a:lnTo>
                      <a:pt x="628" y="182"/>
                    </a:lnTo>
                    <a:lnTo>
                      <a:pt x="604" y="166"/>
                    </a:lnTo>
                    <a:lnTo>
                      <a:pt x="579" y="151"/>
                    </a:lnTo>
                    <a:lnTo>
                      <a:pt x="553" y="137"/>
                    </a:lnTo>
                    <a:lnTo>
                      <a:pt x="526" y="123"/>
                    </a:lnTo>
                    <a:lnTo>
                      <a:pt x="499" y="109"/>
                    </a:lnTo>
                    <a:lnTo>
                      <a:pt x="471" y="96"/>
                    </a:lnTo>
                    <a:lnTo>
                      <a:pt x="443" y="84"/>
                    </a:lnTo>
                    <a:lnTo>
                      <a:pt x="416" y="72"/>
                    </a:lnTo>
                    <a:lnTo>
                      <a:pt x="387" y="61"/>
                    </a:lnTo>
                    <a:lnTo>
                      <a:pt x="358" y="52"/>
                    </a:lnTo>
                    <a:lnTo>
                      <a:pt x="328" y="42"/>
                    </a:lnTo>
                    <a:lnTo>
                      <a:pt x="299" y="34"/>
                    </a:lnTo>
                    <a:lnTo>
                      <a:pt x="270" y="26"/>
                    </a:lnTo>
                    <a:lnTo>
                      <a:pt x="240" y="19"/>
                    </a:lnTo>
                    <a:lnTo>
                      <a:pt x="210" y="13"/>
                    </a:lnTo>
                    <a:lnTo>
                      <a:pt x="180" y="8"/>
                    </a:lnTo>
                    <a:lnTo>
                      <a:pt x="150" y="5"/>
                    </a:lnTo>
                    <a:lnTo>
                      <a:pt x="120" y="2"/>
                    </a:lnTo>
                    <a:lnTo>
                      <a:pt x="90" y="0"/>
                    </a:lnTo>
                    <a:lnTo>
                      <a:pt x="60" y="0"/>
                    </a:lnTo>
                    <a:lnTo>
                      <a:pt x="30" y="0"/>
                    </a:lnTo>
                    <a:lnTo>
                      <a:pt x="0" y="2"/>
                    </a:lnTo>
                    <a:lnTo>
                      <a:pt x="0" y="7"/>
                    </a:lnTo>
                    <a:lnTo>
                      <a:pt x="1" y="21"/>
                    </a:lnTo>
                    <a:lnTo>
                      <a:pt x="2" y="44"/>
                    </a:lnTo>
                    <a:lnTo>
                      <a:pt x="4" y="76"/>
                    </a:lnTo>
                    <a:lnTo>
                      <a:pt x="8" y="113"/>
                    </a:lnTo>
                    <a:lnTo>
                      <a:pt x="15" y="156"/>
                    </a:lnTo>
                    <a:lnTo>
                      <a:pt x="24" y="206"/>
                    </a:lnTo>
                    <a:lnTo>
                      <a:pt x="36" y="259"/>
                    </a:lnTo>
                    <a:lnTo>
                      <a:pt x="50" y="316"/>
                    </a:lnTo>
                    <a:lnTo>
                      <a:pt x="69" y="375"/>
                    </a:lnTo>
                    <a:lnTo>
                      <a:pt x="92" y="437"/>
                    </a:lnTo>
                    <a:lnTo>
                      <a:pt x="120" y="499"/>
                    </a:lnTo>
                    <a:lnTo>
                      <a:pt x="152" y="562"/>
                    </a:lnTo>
                    <a:lnTo>
                      <a:pt x="189" y="624"/>
                    </a:lnTo>
                    <a:lnTo>
                      <a:pt x="234" y="684"/>
                    </a:lnTo>
                    <a:lnTo>
                      <a:pt x="283" y="742"/>
                    </a:lnTo>
                    <a:lnTo>
                      <a:pt x="302" y="763"/>
                    </a:lnTo>
                    <a:lnTo>
                      <a:pt x="322" y="783"/>
                    </a:lnTo>
                    <a:lnTo>
                      <a:pt x="343" y="804"/>
                    </a:lnTo>
                    <a:lnTo>
                      <a:pt x="364" y="823"/>
                    </a:lnTo>
                    <a:lnTo>
                      <a:pt x="385" y="842"/>
                    </a:lnTo>
                    <a:lnTo>
                      <a:pt x="406" y="861"/>
                    </a:lnTo>
                    <a:lnTo>
                      <a:pt x="429" y="879"/>
                    </a:lnTo>
                    <a:lnTo>
                      <a:pt x="451" y="897"/>
                    </a:lnTo>
                    <a:lnTo>
                      <a:pt x="473" y="915"/>
                    </a:lnTo>
                    <a:lnTo>
                      <a:pt x="497" y="932"/>
                    </a:lnTo>
                    <a:lnTo>
                      <a:pt x="521" y="948"/>
                    </a:lnTo>
                    <a:lnTo>
                      <a:pt x="545" y="965"/>
                    </a:lnTo>
                    <a:lnTo>
                      <a:pt x="569" y="979"/>
                    </a:lnTo>
                    <a:lnTo>
                      <a:pt x="595" y="994"/>
                    </a:lnTo>
                    <a:lnTo>
                      <a:pt x="621" y="1008"/>
                    </a:lnTo>
                    <a:lnTo>
                      <a:pt x="646" y="1021"/>
                    </a:lnTo>
                    <a:lnTo>
                      <a:pt x="674" y="1035"/>
                    </a:lnTo>
                    <a:lnTo>
                      <a:pt x="700" y="1047"/>
                    </a:lnTo>
                    <a:lnTo>
                      <a:pt x="728" y="1057"/>
                    </a:lnTo>
                    <a:lnTo>
                      <a:pt x="757" y="1068"/>
                    </a:lnTo>
                    <a:lnTo>
                      <a:pt x="785" y="1078"/>
                    </a:lnTo>
                    <a:lnTo>
                      <a:pt x="815" y="1086"/>
                    </a:lnTo>
                    <a:lnTo>
                      <a:pt x="845" y="1095"/>
                    </a:lnTo>
                    <a:lnTo>
                      <a:pt x="875" y="1102"/>
                    </a:lnTo>
                    <a:lnTo>
                      <a:pt x="906" y="1109"/>
                    </a:lnTo>
                    <a:lnTo>
                      <a:pt x="939" y="1114"/>
                    </a:lnTo>
                    <a:lnTo>
                      <a:pt x="971" y="1119"/>
                    </a:lnTo>
                    <a:lnTo>
                      <a:pt x="1004" y="1122"/>
                    </a:lnTo>
                    <a:lnTo>
                      <a:pt x="1037" y="1126"/>
                    </a:lnTo>
                    <a:lnTo>
                      <a:pt x="1072" y="1127"/>
                    </a:lnTo>
                    <a:lnTo>
                      <a:pt x="1107" y="1128"/>
                    </a:lnTo>
                    <a:lnTo>
                      <a:pt x="1143" y="1128"/>
                    </a:lnTo>
                    <a:lnTo>
                      <a:pt x="1143" y="1124"/>
                    </a:lnTo>
                    <a:lnTo>
                      <a:pt x="1144" y="1110"/>
                    </a:lnTo>
                    <a:lnTo>
                      <a:pt x="1144" y="1089"/>
                    </a:lnTo>
                    <a:lnTo>
                      <a:pt x="1144" y="1059"/>
                    </a:lnTo>
                    <a:lnTo>
                      <a:pt x="1142" y="1023"/>
                    </a:lnTo>
                    <a:lnTo>
                      <a:pt x="1138" y="980"/>
                    </a:lnTo>
                    <a:lnTo>
                      <a:pt x="1131" y="931"/>
                    </a:lnTo>
                    <a:lnTo>
                      <a:pt x="1120" y="878"/>
                    </a:lnTo>
                    <a:lnTo>
                      <a:pt x="1106" y="820"/>
                    </a:lnTo>
                    <a:lnTo>
                      <a:pt x="1086" y="759"/>
                    </a:lnTo>
                    <a:lnTo>
                      <a:pt x="1061" y="694"/>
                    </a:lnTo>
                    <a:lnTo>
                      <a:pt x="1031" y="628"/>
                    </a:lnTo>
                    <a:lnTo>
                      <a:pt x="994" y="558"/>
                    </a:lnTo>
                    <a:lnTo>
                      <a:pt x="948" y="488"/>
                    </a:lnTo>
                    <a:lnTo>
                      <a:pt x="896" y="419"/>
                    </a:lnTo>
                    <a:lnTo>
                      <a:pt x="835" y="348"/>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69" name="Freeform 143"/>
              <p:cNvSpPr>
                <a:spLocks/>
              </p:cNvSpPr>
              <p:nvPr/>
            </p:nvSpPr>
            <p:spPr bwMode="auto">
              <a:xfrm>
                <a:off x="2822" y="4117"/>
                <a:ext cx="155" cy="153"/>
              </a:xfrm>
              <a:custGeom>
                <a:avLst/>
                <a:gdLst>
                  <a:gd name="T0" fmla="*/ 482 w 774"/>
                  <a:gd name="T1" fmla="*/ 232 h 763"/>
                  <a:gd name="T2" fmla="*/ 427 w 774"/>
                  <a:gd name="T3" fmla="*/ 186 h 763"/>
                  <a:gd name="T4" fmla="*/ 369 w 774"/>
                  <a:gd name="T5" fmla="*/ 144 h 763"/>
                  <a:gd name="T6" fmla="*/ 308 w 774"/>
                  <a:gd name="T7" fmla="*/ 106 h 763"/>
                  <a:gd name="T8" fmla="*/ 245 w 774"/>
                  <a:gd name="T9" fmla="*/ 72 h 763"/>
                  <a:gd name="T10" fmla="*/ 179 w 774"/>
                  <a:gd name="T11" fmla="*/ 44 h 763"/>
                  <a:gd name="T12" fmla="*/ 109 w 774"/>
                  <a:gd name="T13" fmla="*/ 22 h 763"/>
                  <a:gd name="T14" fmla="*/ 37 w 774"/>
                  <a:gd name="T15" fmla="*/ 6 h 763"/>
                  <a:gd name="T16" fmla="*/ 0 w 774"/>
                  <a:gd name="T17" fmla="*/ 2 h 763"/>
                  <a:gd name="T18" fmla="*/ 4 w 774"/>
                  <a:gd name="T19" fmla="*/ 22 h 763"/>
                  <a:gd name="T20" fmla="*/ 12 w 774"/>
                  <a:gd name="T21" fmla="*/ 56 h 763"/>
                  <a:gd name="T22" fmla="*/ 28 w 774"/>
                  <a:gd name="T23" fmla="*/ 107 h 763"/>
                  <a:gd name="T24" fmla="*/ 53 w 774"/>
                  <a:gd name="T25" fmla="*/ 171 h 763"/>
                  <a:gd name="T26" fmla="*/ 89 w 774"/>
                  <a:gd name="T27" fmla="*/ 245 h 763"/>
                  <a:gd name="T28" fmla="*/ 140 w 774"/>
                  <a:gd name="T29" fmla="*/ 330 h 763"/>
                  <a:gd name="T30" fmla="*/ 207 w 774"/>
                  <a:gd name="T31" fmla="*/ 421 h 763"/>
                  <a:gd name="T32" fmla="*/ 270 w 774"/>
                  <a:gd name="T33" fmla="*/ 493 h 763"/>
                  <a:gd name="T34" fmla="*/ 325 w 774"/>
                  <a:gd name="T35" fmla="*/ 544 h 763"/>
                  <a:gd name="T36" fmla="*/ 389 w 774"/>
                  <a:gd name="T37" fmla="*/ 594 h 763"/>
                  <a:gd name="T38" fmla="*/ 457 w 774"/>
                  <a:gd name="T39" fmla="*/ 641 h 763"/>
                  <a:gd name="T40" fmla="*/ 530 w 774"/>
                  <a:gd name="T41" fmla="*/ 683 h 763"/>
                  <a:gd name="T42" fmla="*/ 603 w 774"/>
                  <a:gd name="T43" fmla="*/ 719 h 763"/>
                  <a:gd name="T44" fmla="*/ 675 w 774"/>
                  <a:gd name="T45" fmla="*/ 746 h 763"/>
                  <a:gd name="T46" fmla="*/ 742 w 774"/>
                  <a:gd name="T47" fmla="*/ 760 h 763"/>
                  <a:gd name="T48" fmla="*/ 774 w 774"/>
                  <a:gd name="T49" fmla="*/ 760 h 763"/>
                  <a:gd name="T50" fmla="*/ 772 w 774"/>
                  <a:gd name="T51" fmla="*/ 737 h 763"/>
                  <a:gd name="T52" fmla="*/ 766 w 774"/>
                  <a:gd name="T53" fmla="*/ 695 h 763"/>
                  <a:gd name="T54" fmla="*/ 752 w 774"/>
                  <a:gd name="T55" fmla="*/ 636 h 763"/>
                  <a:gd name="T56" fmla="*/ 728 w 774"/>
                  <a:gd name="T57" fmla="*/ 565 h 763"/>
                  <a:gd name="T58" fmla="*/ 690 w 774"/>
                  <a:gd name="T59" fmla="*/ 484 h 763"/>
                  <a:gd name="T60" fmla="*/ 633 w 774"/>
                  <a:gd name="T61" fmla="*/ 395 h 763"/>
                  <a:gd name="T62" fmla="*/ 555 w 774"/>
                  <a:gd name="T63" fmla="*/ 30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4" h="763">
                    <a:moveTo>
                      <a:pt x="509" y="256"/>
                    </a:moveTo>
                    <a:lnTo>
                      <a:pt x="482" y="232"/>
                    </a:lnTo>
                    <a:lnTo>
                      <a:pt x="455" y="209"/>
                    </a:lnTo>
                    <a:lnTo>
                      <a:pt x="427" y="186"/>
                    </a:lnTo>
                    <a:lnTo>
                      <a:pt x="398" y="165"/>
                    </a:lnTo>
                    <a:lnTo>
                      <a:pt x="369" y="144"/>
                    </a:lnTo>
                    <a:lnTo>
                      <a:pt x="339" y="125"/>
                    </a:lnTo>
                    <a:lnTo>
                      <a:pt x="308" y="106"/>
                    </a:lnTo>
                    <a:lnTo>
                      <a:pt x="277" y="89"/>
                    </a:lnTo>
                    <a:lnTo>
                      <a:pt x="245" y="72"/>
                    </a:lnTo>
                    <a:lnTo>
                      <a:pt x="212" y="58"/>
                    </a:lnTo>
                    <a:lnTo>
                      <a:pt x="179" y="44"/>
                    </a:lnTo>
                    <a:lnTo>
                      <a:pt x="144" y="32"/>
                    </a:lnTo>
                    <a:lnTo>
                      <a:pt x="109" y="22"/>
                    </a:lnTo>
                    <a:lnTo>
                      <a:pt x="73" y="13"/>
                    </a:lnTo>
                    <a:lnTo>
                      <a:pt x="37" y="6"/>
                    </a:lnTo>
                    <a:lnTo>
                      <a:pt x="0" y="0"/>
                    </a:lnTo>
                    <a:lnTo>
                      <a:pt x="0" y="2"/>
                    </a:lnTo>
                    <a:lnTo>
                      <a:pt x="1" y="10"/>
                    </a:lnTo>
                    <a:lnTo>
                      <a:pt x="4" y="22"/>
                    </a:lnTo>
                    <a:lnTo>
                      <a:pt x="7" y="37"/>
                    </a:lnTo>
                    <a:lnTo>
                      <a:pt x="12" y="56"/>
                    </a:lnTo>
                    <a:lnTo>
                      <a:pt x="18" y="81"/>
                    </a:lnTo>
                    <a:lnTo>
                      <a:pt x="28" y="107"/>
                    </a:lnTo>
                    <a:lnTo>
                      <a:pt x="38" y="138"/>
                    </a:lnTo>
                    <a:lnTo>
                      <a:pt x="53" y="171"/>
                    </a:lnTo>
                    <a:lnTo>
                      <a:pt x="70" y="207"/>
                    </a:lnTo>
                    <a:lnTo>
                      <a:pt x="89" y="245"/>
                    </a:lnTo>
                    <a:lnTo>
                      <a:pt x="113" y="286"/>
                    </a:lnTo>
                    <a:lnTo>
                      <a:pt x="140" y="330"/>
                    </a:lnTo>
                    <a:lnTo>
                      <a:pt x="171" y="374"/>
                    </a:lnTo>
                    <a:lnTo>
                      <a:pt x="207" y="421"/>
                    </a:lnTo>
                    <a:lnTo>
                      <a:pt x="247" y="468"/>
                    </a:lnTo>
                    <a:lnTo>
                      <a:pt x="270" y="493"/>
                    </a:lnTo>
                    <a:lnTo>
                      <a:pt x="296" y="518"/>
                    </a:lnTo>
                    <a:lnTo>
                      <a:pt x="325" y="544"/>
                    </a:lnTo>
                    <a:lnTo>
                      <a:pt x="356" y="569"/>
                    </a:lnTo>
                    <a:lnTo>
                      <a:pt x="389" y="594"/>
                    </a:lnTo>
                    <a:lnTo>
                      <a:pt x="422" y="618"/>
                    </a:lnTo>
                    <a:lnTo>
                      <a:pt x="457" y="641"/>
                    </a:lnTo>
                    <a:lnTo>
                      <a:pt x="493" y="663"/>
                    </a:lnTo>
                    <a:lnTo>
                      <a:pt x="530" y="683"/>
                    </a:lnTo>
                    <a:lnTo>
                      <a:pt x="566" y="703"/>
                    </a:lnTo>
                    <a:lnTo>
                      <a:pt x="603" y="719"/>
                    </a:lnTo>
                    <a:lnTo>
                      <a:pt x="639" y="734"/>
                    </a:lnTo>
                    <a:lnTo>
                      <a:pt x="675" y="746"/>
                    </a:lnTo>
                    <a:lnTo>
                      <a:pt x="709" y="754"/>
                    </a:lnTo>
                    <a:lnTo>
                      <a:pt x="742" y="760"/>
                    </a:lnTo>
                    <a:lnTo>
                      <a:pt x="774" y="763"/>
                    </a:lnTo>
                    <a:lnTo>
                      <a:pt x="774" y="760"/>
                    </a:lnTo>
                    <a:lnTo>
                      <a:pt x="774" y="751"/>
                    </a:lnTo>
                    <a:lnTo>
                      <a:pt x="772" y="737"/>
                    </a:lnTo>
                    <a:lnTo>
                      <a:pt x="770" y="718"/>
                    </a:lnTo>
                    <a:lnTo>
                      <a:pt x="766" y="695"/>
                    </a:lnTo>
                    <a:lnTo>
                      <a:pt x="760" y="668"/>
                    </a:lnTo>
                    <a:lnTo>
                      <a:pt x="752" y="636"/>
                    </a:lnTo>
                    <a:lnTo>
                      <a:pt x="742" y="603"/>
                    </a:lnTo>
                    <a:lnTo>
                      <a:pt x="728" y="565"/>
                    </a:lnTo>
                    <a:lnTo>
                      <a:pt x="710" y="526"/>
                    </a:lnTo>
                    <a:lnTo>
                      <a:pt x="690" y="484"/>
                    </a:lnTo>
                    <a:lnTo>
                      <a:pt x="663" y="440"/>
                    </a:lnTo>
                    <a:lnTo>
                      <a:pt x="633" y="395"/>
                    </a:lnTo>
                    <a:lnTo>
                      <a:pt x="597" y="349"/>
                    </a:lnTo>
                    <a:lnTo>
                      <a:pt x="555" y="303"/>
                    </a:lnTo>
                    <a:lnTo>
                      <a:pt x="509" y="25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0" name="Freeform 144"/>
              <p:cNvSpPr>
                <a:spLocks/>
              </p:cNvSpPr>
              <p:nvPr/>
            </p:nvSpPr>
            <p:spPr bwMode="auto">
              <a:xfrm>
                <a:off x="2555" y="4080"/>
                <a:ext cx="226" cy="230"/>
              </a:xfrm>
              <a:custGeom>
                <a:avLst/>
                <a:gdLst>
                  <a:gd name="T0" fmla="*/ 313 w 1126"/>
                  <a:gd name="T1" fmla="*/ 346 h 1149"/>
                  <a:gd name="T2" fmla="*/ 245 w 1126"/>
                  <a:gd name="T3" fmla="*/ 425 h 1149"/>
                  <a:gd name="T4" fmla="*/ 181 w 1126"/>
                  <a:gd name="T5" fmla="*/ 518 h 1149"/>
                  <a:gd name="T6" fmla="*/ 122 w 1126"/>
                  <a:gd name="T7" fmla="*/ 621 h 1149"/>
                  <a:gd name="T8" fmla="*/ 72 w 1126"/>
                  <a:gd name="T9" fmla="*/ 732 h 1149"/>
                  <a:gd name="T10" fmla="*/ 33 w 1126"/>
                  <a:gd name="T11" fmla="*/ 849 h 1149"/>
                  <a:gd name="T12" fmla="*/ 8 w 1126"/>
                  <a:gd name="T13" fmla="*/ 969 h 1149"/>
                  <a:gd name="T14" fmla="*/ 0 w 1126"/>
                  <a:gd name="T15" fmla="*/ 1089 h 1149"/>
                  <a:gd name="T16" fmla="*/ 7 w 1126"/>
                  <a:gd name="T17" fmla="*/ 1149 h 1149"/>
                  <a:gd name="T18" fmla="*/ 44 w 1126"/>
                  <a:gd name="T19" fmla="*/ 1147 h 1149"/>
                  <a:gd name="T20" fmla="*/ 113 w 1126"/>
                  <a:gd name="T21" fmla="*/ 1141 h 1149"/>
                  <a:gd name="T22" fmla="*/ 205 w 1126"/>
                  <a:gd name="T23" fmla="*/ 1125 h 1149"/>
                  <a:gd name="T24" fmla="*/ 315 w 1126"/>
                  <a:gd name="T25" fmla="*/ 1099 h 1149"/>
                  <a:gd name="T26" fmla="*/ 435 w 1126"/>
                  <a:gd name="T27" fmla="*/ 1057 h 1149"/>
                  <a:gd name="T28" fmla="*/ 560 w 1126"/>
                  <a:gd name="T29" fmla="*/ 997 h 1149"/>
                  <a:gd name="T30" fmla="*/ 682 w 1126"/>
                  <a:gd name="T31" fmla="*/ 915 h 1149"/>
                  <a:gd name="T32" fmla="*/ 781 w 1126"/>
                  <a:gd name="T33" fmla="*/ 826 h 1149"/>
                  <a:gd name="T34" fmla="*/ 859 w 1126"/>
                  <a:gd name="T35" fmla="*/ 740 h 1149"/>
                  <a:gd name="T36" fmla="*/ 929 w 1126"/>
                  <a:gd name="T37" fmla="*/ 650 h 1149"/>
                  <a:gd name="T38" fmla="*/ 992 w 1126"/>
                  <a:gd name="T39" fmla="*/ 551 h 1149"/>
                  <a:gd name="T40" fmla="*/ 1043 w 1126"/>
                  <a:gd name="T41" fmla="*/ 446 h 1149"/>
                  <a:gd name="T42" fmla="*/ 1084 w 1126"/>
                  <a:gd name="T43" fmla="*/ 331 h 1149"/>
                  <a:gd name="T44" fmla="*/ 1112 w 1126"/>
                  <a:gd name="T45" fmla="*/ 207 h 1149"/>
                  <a:gd name="T46" fmla="*/ 1125 w 1126"/>
                  <a:gd name="T47" fmla="*/ 73 h 1149"/>
                  <a:gd name="T48" fmla="*/ 1125 w 1126"/>
                  <a:gd name="T49" fmla="*/ 2 h 1149"/>
                  <a:gd name="T50" fmla="*/ 1115 w 1126"/>
                  <a:gd name="T51" fmla="*/ 0 h 1149"/>
                  <a:gd name="T52" fmla="*/ 1099 w 1126"/>
                  <a:gd name="T53" fmla="*/ 0 h 1149"/>
                  <a:gd name="T54" fmla="*/ 1072 w 1126"/>
                  <a:gd name="T55" fmla="*/ 0 h 1149"/>
                  <a:gd name="T56" fmla="*/ 1040 w 1126"/>
                  <a:gd name="T57" fmla="*/ 2 h 1149"/>
                  <a:gd name="T58" fmla="*/ 1000 w 1126"/>
                  <a:gd name="T59" fmla="*/ 4 h 1149"/>
                  <a:gd name="T60" fmla="*/ 955 w 1126"/>
                  <a:gd name="T61" fmla="*/ 10 h 1149"/>
                  <a:gd name="T62" fmla="*/ 903 w 1126"/>
                  <a:gd name="T63" fmla="*/ 18 h 1149"/>
                  <a:gd name="T64" fmla="*/ 848 w 1126"/>
                  <a:gd name="T65" fmla="*/ 32 h 1149"/>
                  <a:gd name="T66" fmla="*/ 788 w 1126"/>
                  <a:gd name="T67" fmla="*/ 49 h 1149"/>
                  <a:gd name="T68" fmla="*/ 726 w 1126"/>
                  <a:gd name="T69" fmla="*/ 70 h 1149"/>
                  <a:gd name="T70" fmla="*/ 660 w 1126"/>
                  <a:gd name="T71" fmla="*/ 99 h 1149"/>
                  <a:gd name="T72" fmla="*/ 591 w 1126"/>
                  <a:gd name="T73" fmla="*/ 133 h 1149"/>
                  <a:gd name="T74" fmla="*/ 522 w 1126"/>
                  <a:gd name="T75" fmla="*/ 174 h 1149"/>
                  <a:gd name="T76" fmla="*/ 452 w 1126"/>
                  <a:gd name="T77" fmla="*/ 223 h 1149"/>
                  <a:gd name="T78" fmla="*/ 381 w 1126"/>
                  <a:gd name="T79" fmla="*/ 28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6" h="1149">
                    <a:moveTo>
                      <a:pt x="346" y="312"/>
                    </a:moveTo>
                    <a:lnTo>
                      <a:pt x="313" y="346"/>
                    </a:lnTo>
                    <a:lnTo>
                      <a:pt x="278" y="384"/>
                    </a:lnTo>
                    <a:lnTo>
                      <a:pt x="245" y="425"/>
                    </a:lnTo>
                    <a:lnTo>
                      <a:pt x="212" y="471"/>
                    </a:lnTo>
                    <a:lnTo>
                      <a:pt x="181" y="518"/>
                    </a:lnTo>
                    <a:lnTo>
                      <a:pt x="151" y="568"/>
                    </a:lnTo>
                    <a:lnTo>
                      <a:pt x="122" y="621"/>
                    </a:lnTo>
                    <a:lnTo>
                      <a:pt x="96" y="675"/>
                    </a:lnTo>
                    <a:lnTo>
                      <a:pt x="72" y="732"/>
                    </a:lnTo>
                    <a:lnTo>
                      <a:pt x="50" y="790"/>
                    </a:lnTo>
                    <a:lnTo>
                      <a:pt x="33" y="849"/>
                    </a:lnTo>
                    <a:lnTo>
                      <a:pt x="18" y="909"/>
                    </a:lnTo>
                    <a:lnTo>
                      <a:pt x="8" y="969"/>
                    </a:lnTo>
                    <a:lnTo>
                      <a:pt x="1" y="1029"/>
                    </a:lnTo>
                    <a:lnTo>
                      <a:pt x="0" y="1089"/>
                    </a:lnTo>
                    <a:lnTo>
                      <a:pt x="2" y="1149"/>
                    </a:lnTo>
                    <a:lnTo>
                      <a:pt x="7" y="1149"/>
                    </a:lnTo>
                    <a:lnTo>
                      <a:pt x="21" y="1148"/>
                    </a:lnTo>
                    <a:lnTo>
                      <a:pt x="44" y="1147"/>
                    </a:lnTo>
                    <a:lnTo>
                      <a:pt x="75" y="1145"/>
                    </a:lnTo>
                    <a:lnTo>
                      <a:pt x="113" y="1141"/>
                    </a:lnTo>
                    <a:lnTo>
                      <a:pt x="156" y="1134"/>
                    </a:lnTo>
                    <a:lnTo>
                      <a:pt x="205" y="1125"/>
                    </a:lnTo>
                    <a:lnTo>
                      <a:pt x="258" y="1113"/>
                    </a:lnTo>
                    <a:lnTo>
                      <a:pt x="315" y="1099"/>
                    </a:lnTo>
                    <a:lnTo>
                      <a:pt x="374" y="1080"/>
                    </a:lnTo>
                    <a:lnTo>
                      <a:pt x="435" y="1057"/>
                    </a:lnTo>
                    <a:lnTo>
                      <a:pt x="498" y="1029"/>
                    </a:lnTo>
                    <a:lnTo>
                      <a:pt x="560" y="997"/>
                    </a:lnTo>
                    <a:lnTo>
                      <a:pt x="622" y="959"/>
                    </a:lnTo>
                    <a:lnTo>
                      <a:pt x="682" y="915"/>
                    </a:lnTo>
                    <a:lnTo>
                      <a:pt x="740" y="866"/>
                    </a:lnTo>
                    <a:lnTo>
                      <a:pt x="781" y="826"/>
                    </a:lnTo>
                    <a:lnTo>
                      <a:pt x="820" y="784"/>
                    </a:lnTo>
                    <a:lnTo>
                      <a:pt x="859" y="740"/>
                    </a:lnTo>
                    <a:lnTo>
                      <a:pt x="895" y="696"/>
                    </a:lnTo>
                    <a:lnTo>
                      <a:pt x="929" y="650"/>
                    </a:lnTo>
                    <a:lnTo>
                      <a:pt x="962" y="602"/>
                    </a:lnTo>
                    <a:lnTo>
                      <a:pt x="992" y="551"/>
                    </a:lnTo>
                    <a:lnTo>
                      <a:pt x="1018" y="500"/>
                    </a:lnTo>
                    <a:lnTo>
                      <a:pt x="1043" y="446"/>
                    </a:lnTo>
                    <a:lnTo>
                      <a:pt x="1065" y="390"/>
                    </a:lnTo>
                    <a:lnTo>
                      <a:pt x="1084" y="331"/>
                    </a:lnTo>
                    <a:lnTo>
                      <a:pt x="1100" y="270"/>
                    </a:lnTo>
                    <a:lnTo>
                      <a:pt x="1112" y="207"/>
                    </a:lnTo>
                    <a:lnTo>
                      <a:pt x="1120" y="141"/>
                    </a:lnTo>
                    <a:lnTo>
                      <a:pt x="1125" y="73"/>
                    </a:lnTo>
                    <a:lnTo>
                      <a:pt x="1126" y="2"/>
                    </a:lnTo>
                    <a:lnTo>
                      <a:pt x="1125" y="2"/>
                    </a:lnTo>
                    <a:lnTo>
                      <a:pt x="1121" y="2"/>
                    </a:lnTo>
                    <a:lnTo>
                      <a:pt x="1115" y="0"/>
                    </a:lnTo>
                    <a:lnTo>
                      <a:pt x="1108" y="0"/>
                    </a:lnTo>
                    <a:lnTo>
                      <a:pt x="1099" y="0"/>
                    </a:lnTo>
                    <a:lnTo>
                      <a:pt x="1087" y="0"/>
                    </a:lnTo>
                    <a:lnTo>
                      <a:pt x="1072" y="0"/>
                    </a:lnTo>
                    <a:lnTo>
                      <a:pt x="1057" y="0"/>
                    </a:lnTo>
                    <a:lnTo>
                      <a:pt x="1040" y="2"/>
                    </a:lnTo>
                    <a:lnTo>
                      <a:pt x="1021" y="3"/>
                    </a:lnTo>
                    <a:lnTo>
                      <a:pt x="1000" y="4"/>
                    </a:lnTo>
                    <a:lnTo>
                      <a:pt x="977" y="6"/>
                    </a:lnTo>
                    <a:lnTo>
                      <a:pt x="955" y="10"/>
                    </a:lnTo>
                    <a:lnTo>
                      <a:pt x="929" y="14"/>
                    </a:lnTo>
                    <a:lnTo>
                      <a:pt x="903" y="18"/>
                    </a:lnTo>
                    <a:lnTo>
                      <a:pt x="877" y="24"/>
                    </a:lnTo>
                    <a:lnTo>
                      <a:pt x="848" y="32"/>
                    </a:lnTo>
                    <a:lnTo>
                      <a:pt x="819" y="39"/>
                    </a:lnTo>
                    <a:lnTo>
                      <a:pt x="788" y="49"/>
                    </a:lnTo>
                    <a:lnTo>
                      <a:pt x="757" y="59"/>
                    </a:lnTo>
                    <a:lnTo>
                      <a:pt x="726" y="70"/>
                    </a:lnTo>
                    <a:lnTo>
                      <a:pt x="693" y="83"/>
                    </a:lnTo>
                    <a:lnTo>
                      <a:pt x="660" y="99"/>
                    </a:lnTo>
                    <a:lnTo>
                      <a:pt x="626" y="115"/>
                    </a:lnTo>
                    <a:lnTo>
                      <a:pt x="591" y="133"/>
                    </a:lnTo>
                    <a:lnTo>
                      <a:pt x="556" y="152"/>
                    </a:lnTo>
                    <a:lnTo>
                      <a:pt x="522" y="174"/>
                    </a:lnTo>
                    <a:lnTo>
                      <a:pt x="487" y="198"/>
                    </a:lnTo>
                    <a:lnTo>
                      <a:pt x="452" y="223"/>
                    </a:lnTo>
                    <a:lnTo>
                      <a:pt x="417" y="251"/>
                    </a:lnTo>
                    <a:lnTo>
                      <a:pt x="381" y="280"/>
                    </a:lnTo>
                    <a:lnTo>
                      <a:pt x="346"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1" name="Freeform 145"/>
              <p:cNvSpPr>
                <a:spLocks/>
              </p:cNvSpPr>
              <p:nvPr/>
            </p:nvSpPr>
            <p:spPr bwMode="auto">
              <a:xfrm>
                <a:off x="2592" y="4117"/>
                <a:ext cx="152" cy="155"/>
              </a:xfrm>
              <a:custGeom>
                <a:avLst/>
                <a:gdLst>
                  <a:gd name="T0" fmla="*/ 232 w 761"/>
                  <a:gd name="T1" fmla="*/ 292 h 776"/>
                  <a:gd name="T2" fmla="*/ 186 w 761"/>
                  <a:gd name="T3" fmla="*/ 347 h 776"/>
                  <a:gd name="T4" fmla="*/ 144 w 761"/>
                  <a:gd name="T5" fmla="*/ 405 h 776"/>
                  <a:gd name="T6" fmla="*/ 106 w 761"/>
                  <a:gd name="T7" fmla="*/ 466 h 776"/>
                  <a:gd name="T8" fmla="*/ 72 w 761"/>
                  <a:gd name="T9" fmla="*/ 530 h 776"/>
                  <a:gd name="T10" fmla="*/ 45 w 761"/>
                  <a:gd name="T11" fmla="*/ 596 h 776"/>
                  <a:gd name="T12" fmla="*/ 22 w 761"/>
                  <a:gd name="T13" fmla="*/ 666 h 776"/>
                  <a:gd name="T14" fmla="*/ 6 w 761"/>
                  <a:gd name="T15" fmla="*/ 738 h 776"/>
                  <a:gd name="T16" fmla="*/ 3 w 761"/>
                  <a:gd name="T17" fmla="*/ 776 h 776"/>
                  <a:gd name="T18" fmla="*/ 22 w 761"/>
                  <a:gd name="T19" fmla="*/ 772 h 776"/>
                  <a:gd name="T20" fmla="*/ 57 w 761"/>
                  <a:gd name="T21" fmla="*/ 764 h 776"/>
                  <a:gd name="T22" fmla="*/ 107 w 761"/>
                  <a:gd name="T23" fmla="*/ 748 h 776"/>
                  <a:gd name="T24" fmla="*/ 171 w 761"/>
                  <a:gd name="T25" fmla="*/ 723 h 776"/>
                  <a:gd name="T26" fmla="*/ 245 w 761"/>
                  <a:gd name="T27" fmla="*/ 687 h 776"/>
                  <a:gd name="T28" fmla="*/ 329 w 761"/>
                  <a:gd name="T29" fmla="*/ 635 h 776"/>
                  <a:gd name="T30" fmla="*/ 420 w 761"/>
                  <a:gd name="T31" fmla="*/ 567 h 776"/>
                  <a:gd name="T32" fmla="*/ 492 w 761"/>
                  <a:gd name="T33" fmla="*/ 505 h 776"/>
                  <a:gd name="T34" fmla="*/ 543 w 761"/>
                  <a:gd name="T35" fmla="*/ 449 h 776"/>
                  <a:gd name="T36" fmla="*/ 593 w 761"/>
                  <a:gd name="T37" fmla="*/ 386 h 776"/>
                  <a:gd name="T38" fmla="*/ 640 w 761"/>
                  <a:gd name="T39" fmla="*/ 317 h 776"/>
                  <a:gd name="T40" fmla="*/ 682 w 761"/>
                  <a:gd name="T41" fmla="*/ 244 h 776"/>
                  <a:gd name="T42" fmla="*/ 718 w 761"/>
                  <a:gd name="T43" fmla="*/ 170 h 776"/>
                  <a:gd name="T44" fmla="*/ 744 w 761"/>
                  <a:gd name="T45" fmla="*/ 98 h 776"/>
                  <a:gd name="T46" fmla="*/ 758 w 761"/>
                  <a:gd name="T47" fmla="*/ 31 h 776"/>
                  <a:gd name="T48" fmla="*/ 758 w 761"/>
                  <a:gd name="T49" fmla="*/ 0 h 776"/>
                  <a:gd name="T50" fmla="*/ 736 w 761"/>
                  <a:gd name="T51" fmla="*/ 1 h 776"/>
                  <a:gd name="T52" fmla="*/ 694 w 761"/>
                  <a:gd name="T53" fmla="*/ 7 h 776"/>
                  <a:gd name="T54" fmla="*/ 635 w 761"/>
                  <a:gd name="T55" fmla="*/ 21 h 776"/>
                  <a:gd name="T56" fmla="*/ 564 w 761"/>
                  <a:gd name="T57" fmla="*/ 45 h 776"/>
                  <a:gd name="T58" fmla="*/ 483 w 761"/>
                  <a:gd name="T59" fmla="*/ 84 h 776"/>
                  <a:gd name="T60" fmla="*/ 394 w 761"/>
                  <a:gd name="T61" fmla="*/ 140 h 776"/>
                  <a:gd name="T62" fmla="*/ 303 w 761"/>
                  <a:gd name="T63" fmla="*/ 21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1" h="776">
                    <a:moveTo>
                      <a:pt x="256" y="265"/>
                    </a:moveTo>
                    <a:lnTo>
                      <a:pt x="232" y="292"/>
                    </a:lnTo>
                    <a:lnTo>
                      <a:pt x="209" y="318"/>
                    </a:lnTo>
                    <a:lnTo>
                      <a:pt x="186" y="347"/>
                    </a:lnTo>
                    <a:lnTo>
                      <a:pt x="165" y="375"/>
                    </a:lnTo>
                    <a:lnTo>
                      <a:pt x="144" y="405"/>
                    </a:lnTo>
                    <a:lnTo>
                      <a:pt x="125" y="435"/>
                    </a:lnTo>
                    <a:lnTo>
                      <a:pt x="106" y="466"/>
                    </a:lnTo>
                    <a:lnTo>
                      <a:pt x="89" y="498"/>
                    </a:lnTo>
                    <a:lnTo>
                      <a:pt x="72" y="530"/>
                    </a:lnTo>
                    <a:lnTo>
                      <a:pt x="58" y="563"/>
                    </a:lnTo>
                    <a:lnTo>
                      <a:pt x="45" y="596"/>
                    </a:lnTo>
                    <a:lnTo>
                      <a:pt x="33" y="631"/>
                    </a:lnTo>
                    <a:lnTo>
                      <a:pt x="22" y="666"/>
                    </a:lnTo>
                    <a:lnTo>
                      <a:pt x="14" y="702"/>
                    </a:lnTo>
                    <a:lnTo>
                      <a:pt x="6" y="738"/>
                    </a:lnTo>
                    <a:lnTo>
                      <a:pt x="0" y="776"/>
                    </a:lnTo>
                    <a:lnTo>
                      <a:pt x="3" y="776"/>
                    </a:lnTo>
                    <a:lnTo>
                      <a:pt x="10" y="774"/>
                    </a:lnTo>
                    <a:lnTo>
                      <a:pt x="22" y="772"/>
                    </a:lnTo>
                    <a:lnTo>
                      <a:pt x="38" y="768"/>
                    </a:lnTo>
                    <a:lnTo>
                      <a:pt x="57" y="764"/>
                    </a:lnTo>
                    <a:lnTo>
                      <a:pt x="81" y="758"/>
                    </a:lnTo>
                    <a:lnTo>
                      <a:pt x="107" y="748"/>
                    </a:lnTo>
                    <a:lnTo>
                      <a:pt x="138" y="737"/>
                    </a:lnTo>
                    <a:lnTo>
                      <a:pt x="171" y="723"/>
                    </a:lnTo>
                    <a:lnTo>
                      <a:pt x="207" y="706"/>
                    </a:lnTo>
                    <a:lnTo>
                      <a:pt x="245" y="687"/>
                    </a:lnTo>
                    <a:lnTo>
                      <a:pt x="286" y="662"/>
                    </a:lnTo>
                    <a:lnTo>
                      <a:pt x="329" y="635"/>
                    </a:lnTo>
                    <a:lnTo>
                      <a:pt x="373" y="604"/>
                    </a:lnTo>
                    <a:lnTo>
                      <a:pt x="420" y="567"/>
                    </a:lnTo>
                    <a:lnTo>
                      <a:pt x="467" y="528"/>
                    </a:lnTo>
                    <a:lnTo>
                      <a:pt x="492" y="505"/>
                    </a:lnTo>
                    <a:lnTo>
                      <a:pt x="517" y="478"/>
                    </a:lnTo>
                    <a:lnTo>
                      <a:pt x="543" y="449"/>
                    </a:lnTo>
                    <a:lnTo>
                      <a:pt x="568" y="418"/>
                    </a:lnTo>
                    <a:lnTo>
                      <a:pt x="593" y="386"/>
                    </a:lnTo>
                    <a:lnTo>
                      <a:pt x="617" y="352"/>
                    </a:lnTo>
                    <a:lnTo>
                      <a:pt x="640" y="317"/>
                    </a:lnTo>
                    <a:lnTo>
                      <a:pt x="661" y="281"/>
                    </a:lnTo>
                    <a:lnTo>
                      <a:pt x="682" y="244"/>
                    </a:lnTo>
                    <a:lnTo>
                      <a:pt x="701" y="208"/>
                    </a:lnTo>
                    <a:lnTo>
                      <a:pt x="718" y="170"/>
                    </a:lnTo>
                    <a:lnTo>
                      <a:pt x="732" y="134"/>
                    </a:lnTo>
                    <a:lnTo>
                      <a:pt x="744" y="98"/>
                    </a:lnTo>
                    <a:lnTo>
                      <a:pt x="752" y="64"/>
                    </a:lnTo>
                    <a:lnTo>
                      <a:pt x="758" y="31"/>
                    </a:lnTo>
                    <a:lnTo>
                      <a:pt x="761" y="0"/>
                    </a:lnTo>
                    <a:lnTo>
                      <a:pt x="758" y="0"/>
                    </a:lnTo>
                    <a:lnTo>
                      <a:pt x="749" y="0"/>
                    </a:lnTo>
                    <a:lnTo>
                      <a:pt x="736" y="1"/>
                    </a:lnTo>
                    <a:lnTo>
                      <a:pt x="716" y="3"/>
                    </a:lnTo>
                    <a:lnTo>
                      <a:pt x="694" y="7"/>
                    </a:lnTo>
                    <a:lnTo>
                      <a:pt x="666" y="13"/>
                    </a:lnTo>
                    <a:lnTo>
                      <a:pt x="635" y="21"/>
                    </a:lnTo>
                    <a:lnTo>
                      <a:pt x="601" y="31"/>
                    </a:lnTo>
                    <a:lnTo>
                      <a:pt x="564" y="45"/>
                    </a:lnTo>
                    <a:lnTo>
                      <a:pt x="525" y="63"/>
                    </a:lnTo>
                    <a:lnTo>
                      <a:pt x="483" y="84"/>
                    </a:lnTo>
                    <a:lnTo>
                      <a:pt x="439" y="110"/>
                    </a:lnTo>
                    <a:lnTo>
                      <a:pt x="394" y="140"/>
                    </a:lnTo>
                    <a:lnTo>
                      <a:pt x="348" y="176"/>
                    </a:lnTo>
                    <a:lnTo>
                      <a:pt x="303" y="218"/>
                    </a:lnTo>
                    <a:lnTo>
                      <a:pt x="256" y="265"/>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2" name="Freeform 146"/>
              <p:cNvSpPr>
                <a:spLocks/>
              </p:cNvSpPr>
              <p:nvPr/>
            </p:nvSpPr>
            <p:spPr bwMode="auto">
              <a:xfrm>
                <a:off x="2785" y="3846"/>
                <a:ext cx="225" cy="230"/>
              </a:xfrm>
              <a:custGeom>
                <a:avLst/>
                <a:gdLst>
                  <a:gd name="T0" fmla="*/ 312 w 1125"/>
                  <a:gd name="T1" fmla="*/ 345 h 1149"/>
                  <a:gd name="T2" fmla="*/ 245 w 1125"/>
                  <a:gd name="T3" fmla="*/ 425 h 1149"/>
                  <a:gd name="T4" fmla="*/ 180 w 1125"/>
                  <a:gd name="T5" fmla="*/ 517 h 1149"/>
                  <a:gd name="T6" fmla="*/ 122 w 1125"/>
                  <a:gd name="T7" fmla="*/ 621 h 1149"/>
                  <a:gd name="T8" fmla="*/ 72 w 1125"/>
                  <a:gd name="T9" fmla="*/ 732 h 1149"/>
                  <a:gd name="T10" fmla="*/ 34 w 1125"/>
                  <a:gd name="T11" fmla="*/ 848 h 1149"/>
                  <a:gd name="T12" fmla="*/ 8 w 1125"/>
                  <a:gd name="T13" fmla="*/ 969 h 1149"/>
                  <a:gd name="T14" fmla="*/ 0 w 1125"/>
                  <a:gd name="T15" fmla="*/ 1089 h 1149"/>
                  <a:gd name="T16" fmla="*/ 7 w 1125"/>
                  <a:gd name="T17" fmla="*/ 1149 h 1149"/>
                  <a:gd name="T18" fmla="*/ 44 w 1125"/>
                  <a:gd name="T19" fmla="*/ 1147 h 1149"/>
                  <a:gd name="T20" fmla="*/ 113 w 1125"/>
                  <a:gd name="T21" fmla="*/ 1141 h 1149"/>
                  <a:gd name="T22" fmla="*/ 205 w 1125"/>
                  <a:gd name="T23" fmla="*/ 1125 h 1149"/>
                  <a:gd name="T24" fmla="*/ 314 w 1125"/>
                  <a:gd name="T25" fmla="*/ 1099 h 1149"/>
                  <a:gd name="T26" fmla="*/ 434 w 1125"/>
                  <a:gd name="T27" fmla="*/ 1057 h 1149"/>
                  <a:gd name="T28" fmla="*/ 559 w 1125"/>
                  <a:gd name="T29" fmla="*/ 996 h 1149"/>
                  <a:gd name="T30" fmla="*/ 681 w 1125"/>
                  <a:gd name="T31" fmla="*/ 915 h 1149"/>
                  <a:gd name="T32" fmla="*/ 780 w 1125"/>
                  <a:gd name="T33" fmla="*/ 826 h 1149"/>
                  <a:gd name="T34" fmla="*/ 859 w 1125"/>
                  <a:gd name="T35" fmla="*/ 740 h 1149"/>
                  <a:gd name="T36" fmla="*/ 930 w 1125"/>
                  <a:gd name="T37" fmla="*/ 650 h 1149"/>
                  <a:gd name="T38" fmla="*/ 991 w 1125"/>
                  <a:gd name="T39" fmla="*/ 551 h 1149"/>
                  <a:gd name="T40" fmla="*/ 1044 w 1125"/>
                  <a:gd name="T41" fmla="*/ 445 h 1149"/>
                  <a:gd name="T42" fmla="*/ 1083 w 1125"/>
                  <a:gd name="T43" fmla="*/ 331 h 1149"/>
                  <a:gd name="T44" fmla="*/ 1111 w 1125"/>
                  <a:gd name="T45" fmla="*/ 207 h 1149"/>
                  <a:gd name="T46" fmla="*/ 1124 w 1125"/>
                  <a:gd name="T47" fmla="*/ 72 h 1149"/>
                  <a:gd name="T48" fmla="*/ 1120 w 1125"/>
                  <a:gd name="T49" fmla="*/ 1 h 1149"/>
                  <a:gd name="T50" fmla="*/ 1086 w 1125"/>
                  <a:gd name="T51" fmla="*/ 0 h 1149"/>
                  <a:gd name="T52" fmla="*/ 1020 w 1125"/>
                  <a:gd name="T53" fmla="*/ 3 h 1149"/>
                  <a:gd name="T54" fmla="*/ 928 w 1125"/>
                  <a:gd name="T55" fmla="*/ 13 h 1149"/>
                  <a:gd name="T56" fmla="*/ 818 w 1125"/>
                  <a:gd name="T57" fmla="*/ 39 h 1149"/>
                  <a:gd name="T58" fmla="*/ 692 w 1125"/>
                  <a:gd name="T59" fmla="*/ 83 h 1149"/>
                  <a:gd name="T60" fmla="*/ 557 w 1125"/>
                  <a:gd name="T61" fmla="*/ 152 h 1149"/>
                  <a:gd name="T62" fmla="*/ 416 w 1125"/>
                  <a:gd name="T63" fmla="*/ 25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5" h="1149">
                    <a:moveTo>
                      <a:pt x="347" y="312"/>
                    </a:moveTo>
                    <a:lnTo>
                      <a:pt x="312" y="345"/>
                    </a:lnTo>
                    <a:lnTo>
                      <a:pt x="278" y="384"/>
                    </a:lnTo>
                    <a:lnTo>
                      <a:pt x="245" y="425"/>
                    </a:lnTo>
                    <a:lnTo>
                      <a:pt x="212" y="471"/>
                    </a:lnTo>
                    <a:lnTo>
                      <a:pt x="180" y="517"/>
                    </a:lnTo>
                    <a:lnTo>
                      <a:pt x="150" y="568"/>
                    </a:lnTo>
                    <a:lnTo>
                      <a:pt x="122" y="621"/>
                    </a:lnTo>
                    <a:lnTo>
                      <a:pt x="96" y="675"/>
                    </a:lnTo>
                    <a:lnTo>
                      <a:pt x="72" y="732"/>
                    </a:lnTo>
                    <a:lnTo>
                      <a:pt x="52" y="789"/>
                    </a:lnTo>
                    <a:lnTo>
                      <a:pt x="34" y="848"/>
                    </a:lnTo>
                    <a:lnTo>
                      <a:pt x="19" y="909"/>
                    </a:lnTo>
                    <a:lnTo>
                      <a:pt x="8" y="969"/>
                    </a:lnTo>
                    <a:lnTo>
                      <a:pt x="1" y="1029"/>
                    </a:lnTo>
                    <a:lnTo>
                      <a:pt x="0" y="1089"/>
                    </a:lnTo>
                    <a:lnTo>
                      <a:pt x="2" y="1149"/>
                    </a:lnTo>
                    <a:lnTo>
                      <a:pt x="7" y="1149"/>
                    </a:lnTo>
                    <a:lnTo>
                      <a:pt x="22" y="1148"/>
                    </a:lnTo>
                    <a:lnTo>
                      <a:pt x="44" y="1147"/>
                    </a:lnTo>
                    <a:lnTo>
                      <a:pt x="76" y="1144"/>
                    </a:lnTo>
                    <a:lnTo>
                      <a:pt x="113" y="1141"/>
                    </a:lnTo>
                    <a:lnTo>
                      <a:pt x="156" y="1134"/>
                    </a:lnTo>
                    <a:lnTo>
                      <a:pt x="205" y="1125"/>
                    </a:lnTo>
                    <a:lnTo>
                      <a:pt x="258" y="1113"/>
                    </a:lnTo>
                    <a:lnTo>
                      <a:pt x="314" y="1099"/>
                    </a:lnTo>
                    <a:lnTo>
                      <a:pt x="373" y="1079"/>
                    </a:lnTo>
                    <a:lnTo>
                      <a:pt x="434" y="1057"/>
                    </a:lnTo>
                    <a:lnTo>
                      <a:pt x="497" y="1029"/>
                    </a:lnTo>
                    <a:lnTo>
                      <a:pt x="559" y="996"/>
                    </a:lnTo>
                    <a:lnTo>
                      <a:pt x="621" y="959"/>
                    </a:lnTo>
                    <a:lnTo>
                      <a:pt x="681" y="915"/>
                    </a:lnTo>
                    <a:lnTo>
                      <a:pt x="739" y="865"/>
                    </a:lnTo>
                    <a:lnTo>
                      <a:pt x="780" y="826"/>
                    </a:lnTo>
                    <a:lnTo>
                      <a:pt x="821" y="783"/>
                    </a:lnTo>
                    <a:lnTo>
                      <a:pt x="859" y="740"/>
                    </a:lnTo>
                    <a:lnTo>
                      <a:pt x="895" y="696"/>
                    </a:lnTo>
                    <a:lnTo>
                      <a:pt x="930" y="650"/>
                    </a:lnTo>
                    <a:lnTo>
                      <a:pt x="961" y="602"/>
                    </a:lnTo>
                    <a:lnTo>
                      <a:pt x="991" y="551"/>
                    </a:lnTo>
                    <a:lnTo>
                      <a:pt x="1018" y="499"/>
                    </a:lnTo>
                    <a:lnTo>
                      <a:pt x="1044" y="445"/>
                    </a:lnTo>
                    <a:lnTo>
                      <a:pt x="1065" y="390"/>
                    </a:lnTo>
                    <a:lnTo>
                      <a:pt x="1083" y="331"/>
                    </a:lnTo>
                    <a:lnTo>
                      <a:pt x="1099" y="270"/>
                    </a:lnTo>
                    <a:lnTo>
                      <a:pt x="1111" y="207"/>
                    </a:lnTo>
                    <a:lnTo>
                      <a:pt x="1119" y="141"/>
                    </a:lnTo>
                    <a:lnTo>
                      <a:pt x="1124" y="72"/>
                    </a:lnTo>
                    <a:lnTo>
                      <a:pt x="1125" y="1"/>
                    </a:lnTo>
                    <a:lnTo>
                      <a:pt x="1120" y="1"/>
                    </a:lnTo>
                    <a:lnTo>
                      <a:pt x="1107" y="0"/>
                    </a:lnTo>
                    <a:lnTo>
                      <a:pt x="1086" y="0"/>
                    </a:lnTo>
                    <a:lnTo>
                      <a:pt x="1056" y="0"/>
                    </a:lnTo>
                    <a:lnTo>
                      <a:pt x="1020" y="3"/>
                    </a:lnTo>
                    <a:lnTo>
                      <a:pt x="976" y="6"/>
                    </a:lnTo>
                    <a:lnTo>
                      <a:pt x="928" y="13"/>
                    </a:lnTo>
                    <a:lnTo>
                      <a:pt x="876" y="24"/>
                    </a:lnTo>
                    <a:lnTo>
                      <a:pt x="818" y="39"/>
                    </a:lnTo>
                    <a:lnTo>
                      <a:pt x="757" y="58"/>
                    </a:lnTo>
                    <a:lnTo>
                      <a:pt x="692" y="83"/>
                    </a:lnTo>
                    <a:lnTo>
                      <a:pt x="625" y="114"/>
                    </a:lnTo>
                    <a:lnTo>
                      <a:pt x="557" y="152"/>
                    </a:lnTo>
                    <a:lnTo>
                      <a:pt x="487" y="197"/>
                    </a:lnTo>
                    <a:lnTo>
                      <a:pt x="416" y="250"/>
                    </a:lnTo>
                    <a:lnTo>
                      <a:pt x="347" y="312"/>
                    </a:lnTo>
                    <a:close/>
                  </a:path>
                </a:pathLst>
              </a:cu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sp>
            <p:nvSpPr>
              <p:cNvPr id="73" name="Freeform 147"/>
              <p:cNvSpPr>
                <a:spLocks/>
              </p:cNvSpPr>
              <p:nvPr/>
            </p:nvSpPr>
            <p:spPr bwMode="auto">
              <a:xfrm>
                <a:off x="2822" y="3883"/>
                <a:ext cx="152" cy="155"/>
              </a:xfrm>
              <a:custGeom>
                <a:avLst/>
                <a:gdLst>
                  <a:gd name="T0" fmla="*/ 232 w 762"/>
                  <a:gd name="T1" fmla="*/ 293 h 776"/>
                  <a:gd name="T2" fmla="*/ 187 w 762"/>
                  <a:gd name="T3" fmla="*/ 348 h 776"/>
                  <a:gd name="T4" fmla="*/ 145 w 762"/>
                  <a:gd name="T5" fmla="*/ 406 h 776"/>
                  <a:gd name="T6" fmla="*/ 107 w 762"/>
                  <a:gd name="T7" fmla="*/ 467 h 776"/>
                  <a:gd name="T8" fmla="*/ 74 w 762"/>
                  <a:gd name="T9" fmla="*/ 531 h 776"/>
                  <a:gd name="T10" fmla="*/ 45 w 762"/>
                  <a:gd name="T11" fmla="*/ 597 h 776"/>
                  <a:gd name="T12" fmla="*/ 22 w 762"/>
                  <a:gd name="T13" fmla="*/ 667 h 776"/>
                  <a:gd name="T14" fmla="*/ 6 w 762"/>
                  <a:gd name="T15" fmla="*/ 739 h 776"/>
                  <a:gd name="T16" fmla="*/ 3 w 762"/>
                  <a:gd name="T17" fmla="*/ 776 h 776"/>
                  <a:gd name="T18" fmla="*/ 22 w 762"/>
                  <a:gd name="T19" fmla="*/ 773 h 776"/>
                  <a:gd name="T20" fmla="*/ 57 w 762"/>
                  <a:gd name="T21" fmla="*/ 764 h 776"/>
                  <a:gd name="T22" fmla="*/ 108 w 762"/>
                  <a:gd name="T23" fmla="*/ 749 h 776"/>
                  <a:gd name="T24" fmla="*/ 172 w 762"/>
                  <a:gd name="T25" fmla="*/ 723 h 776"/>
                  <a:gd name="T26" fmla="*/ 246 w 762"/>
                  <a:gd name="T27" fmla="*/ 687 h 776"/>
                  <a:gd name="T28" fmla="*/ 330 w 762"/>
                  <a:gd name="T29" fmla="*/ 635 h 776"/>
                  <a:gd name="T30" fmla="*/ 420 w 762"/>
                  <a:gd name="T31" fmla="*/ 568 h 776"/>
                  <a:gd name="T32" fmla="*/ 493 w 762"/>
                  <a:gd name="T33" fmla="*/ 506 h 776"/>
                  <a:gd name="T34" fmla="*/ 544 w 762"/>
                  <a:gd name="T35" fmla="*/ 450 h 776"/>
                  <a:gd name="T36" fmla="*/ 593 w 762"/>
                  <a:gd name="T37" fmla="*/ 386 h 776"/>
                  <a:gd name="T38" fmla="*/ 641 w 762"/>
                  <a:gd name="T39" fmla="*/ 318 h 776"/>
                  <a:gd name="T40" fmla="*/ 683 w 762"/>
                  <a:gd name="T41" fmla="*/ 244 h 776"/>
                  <a:gd name="T42" fmla="*/ 718 w 762"/>
                  <a:gd name="T43" fmla="*/ 171 h 776"/>
                  <a:gd name="T44" fmla="*/ 744 w 762"/>
                  <a:gd name="T45" fmla="*/ 99 h 776"/>
                  <a:gd name="T46" fmla="*/ 760 w 762"/>
                  <a:gd name="T47" fmla="*/ 31 h 776"/>
                  <a:gd name="T48" fmla="*/ 760 w 762"/>
                  <a:gd name="T49" fmla="*/ 0 h 776"/>
                  <a:gd name="T50" fmla="*/ 737 w 762"/>
                  <a:gd name="T51" fmla="*/ 1 h 776"/>
                  <a:gd name="T52" fmla="*/ 695 w 762"/>
                  <a:gd name="T53" fmla="*/ 7 h 776"/>
                  <a:gd name="T54" fmla="*/ 636 w 762"/>
                  <a:gd name="T55" fmla="*/ 22 h 776"/>
                  <a:gd name="T56" fmla="*/ 564 w 762"/>
                  <a:gd name="T57" fmla="*/ 46 h 776"/>
                  <a:gd name="T58" fmla="*/ 483 w 762"/>
                  <a:gd name="T59" fmla="*/ 84 h 776"/>
                  <a:gd name="T60" fmla="*/ 394 w 762"/>
                  <a:gd name="T61" fmla="*/ 141 h 776"/>
                  <a:gd name="T62" fmla="*/ 303 w 762"/>
                  <a:gd name="T63" fmla="*/ 21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76">
                    <a:moveTo>
                      <a:pt x="256" y="266"/>
                    </a:moveTo>
                    <a:lnTo>
                      <a:pt x="232" y="293"/>
                    </a:lnTo>
                    <a:lnTo>
                      <a:pt x="209" y="319"/>
                    </a:lnTo>
                    <a:lnTo>
                      <a:pt x="187" y="348"/>
                    </a:lnTo>
                    <a:lnTo>
                      <a:pt x="166" y="376"/>
                    </a:lnTo>
                    <a:lnTo>
                      <a:pt x="145" y="406"/>
                    </a:lnTo>
                    <a:lnTo>
                      <a:pt x="125" y="436"/>
                    </a:lnTo>
                    <a:lnTo>
                      <a:pt x="107" y="467"/>
                    </a:lnTo>
                    <a:lnTo>
                      <a:pt x="89" y="498"/>
                    </a:lnTo>
                    <a:lnTo>
                      <a:pt x="74" y="531"/>
                    </a:lnTo>
                    <a:lnTo>
                      <a:pt x="58" y="563"/>
                    </a:lnTo>
                    <a:lnTo>
                      <a:pt x="45" y="597"/>
                    </a:lnTo>
                    <a:lnTo>
                      <a:pt x="33" y="632"/>
                    </a:lnTo>
                    <a:lnTo>
                      <a:pt x="22" y="667"/>
                    </a:lnTo>
                    <a:lnTo>
                      <a:pt x="14" y="703"/>
                    </a:lnTo>
                    <a:lnTo>
                      <a:pt x="6" y="739"/>
                    </a:lnTo>
                    <a:lnTo>
                      <a:pt x="0" y="776"/>
                    </a:lnTo>
                    <a:lnTo>
                      <a:pt x="3" y="776"/>
                    </a:lnTo>
                    <a:lnTo>
                      <a:pt x="10" y="775"/>
                    </a:lnTo>
                    <a:lnTo>
                      <a:pt x="22" y="773"/>
                    </a:lnTo>
                    <a:lnTo>
                      <a:pt x="38" y="769"/>
                    </a:lnTo>
                    <a:lnTo>
                      <a:pt x="57" y="764"/>
                    </a:lnTo>
                    <a:lnTo>
                      <a:pt x="81" y="758"/>
                    </a:lnTo>
                    <a:lnTo>
                      <a:pt x="108" y="749"/>
                    </a:lnTo>
                    <a:lnTo>
                      <a:pt x="138" y="738"/>
                    </a:lnTo>
                    <a:lnTo>
                      <a:pt x="172" y="723"/>
                    </a:lnTo>
                    <a:lnTo>
                      <a:pt x="208" y="706"/>
                    </a:lnTo>
                    <a:lnTo>
                      <a:pt x="246" y="687"/>
                    </a:lnTo>
                    <a:lnTo>
                      <a:pt x="287" y="663"/>
                    </a:lnTo>
                    <a:lnTo>
                      <a:pt x="330" y="635"/>
                    </a:lnTo>
                    <a:lnTo>
                      <a:pt x="375" y="604"/>
                    </a:lnTo>
                    <a:lnTo>
                      <a:pt x="420" y="568"/>
                    </a:lnTo>
                    <a:lnTo>
                      <a:pt x="468" y="528"/>
                    </a:lnTo>
                    <a:lnTo>
                      <a:pt x="493" y="506"/>
                    </a:lnTo>
                    <a:lnTo>
                      <a:pt x="519" y="479"/>
                    </a:lnTo>
                    <a:lnTo>
                      <a:pt x="544" y="450"/>
                    </a:lnTo>
                    <a:lnTo>
                      <a:pt x="569" y="419"/>
                    </a:lnTo>
                    <a:lnTo>
                      <a:pt x="593" y="386"/>
                    </a:lnTo>
                    <a:lnTo>
                      <a:pt x="617" y="353"/>
                    </a:lnTo>
                    <a:lnTo>
                      <a:pt x="641" y="318"/>
                    </a:lnTo>
                    <a:lnTo>
                      <a:pt x="663" y="282"/>
                    </a:lnTo>
                    <a:lnTo>
                      <a:pt x="683" y="244"/>
                    </a:lnTo>
                    <a:lnTo>
                      <a:pt x="701" y="208"/>
                    </a:lnTo>
                    <a:lnTo>
                      <a:pt x="718" y="171"/>
                    </a:lnTo>
                    <a:lnTo>
                      <a:pt x="732" y="135"/>
                    </a:lnTo>
                    <a:lnTo>
                      <a:pt x="744" y="99"/>
                    </a:lnTo>
                    <a:lnTo>
                      <a:pt x="754" y="65"/>
                    </a:lnTo>
                    <a:lnTo>
                      <a:pt x="760" y="31"/>
                    </a:lnTo>
                    <a:lnTo>
                      <a:pt x="762" y="0"/>
                    </a:lnTo>
                    <a:lnTo>
                      <a:pt x="760" y="0"/>
                    </a:lnTo>
                    <a:lnTo>
                      <a:pt x="750" y="0"/>
                    </a:lnTo>
                    <a:lnTo>
                      <a:pt x="737" y="1"/>
                    </a:lnTo>
                    <a:lnTo>
                      <a:pt x="718" y="4"/>
                    </a:lnTo>
                    <a:lnTo>
                      <a:pt x="695" y="7"/>
                    </a:lnTo>
                    <a:lnTo>
                      <a:pt x="667" y="13"/>
                    </a:lnTo>
                    <a:lnTo>
                      <a:pt x="636" y="22"/>
                    </a:lnTo>
                    <a:lnTo>
                      <a:pt x="601" y="31"/>
                    </a:lnTo>
                    <a:lnTo>
                      <a:pt x="564" y="46"/>
                    </a:lnTo>
                    <a:lnTo>
                      <a:pt x="525" y="64"/>
                    </a:lnTo>
                    <a:lnTo>
                      <a:pt x="483" y="84"/>
                    </a:lnTo>
                    <a:lnTo>
                      <a:pt x="439" y="111"/>
                    </a:lnTo>
                    <a:lnTo>
                      <a:pt x="394" y="141"/>
                    </a:lnTo>
                    <a:lnTo>
                      <a:pt x="348" y="177"/>
                    </a:lnTo>
                    <a:lnTo>
                      <a:pt x="303" y="219"/>
                    </a:lnTo>
                    <a:lnTo>
                      <a:pt x="256" y="266"/>
                    </a:lnTo>
                    <a:close/>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p>
                <a:endParaRPr lang="en-US"/>
              </a:p>
            </p:txBody>
          </p:sp>
        </p:grpSp>
        <p:pic>
          <p:nvPicPr>
            <p:cNvPr id="6" name="Picture 148" descr="vitdtqvk[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480" y="3358"/>
              <a:ext cx="482" cy="14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9" descr="zinjlzmg[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3114" y="2968"/>
              <a:ext cx="528" cy="21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150" descr="s_xjm4ih[1]"/>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703" y="3838"/>
              <a:ext cx="1587" cy="48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151" descr="o1cbjai3[1]"/>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6200000">
              <a:off x="2302" y="3243"/>
              <a:ext cx="476" cy="16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152" descr="4mjf10nz[1]"/>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1655" y="3840"/>
              <a:ext cx="861" cy="4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1238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7362</TotalTime>
  <Words>1011</Words>
  <Application>Microsoft Macintosh PowerPoint</Application>
  <PresentationFormat>On-screen Show (4:3)</PresentationFormat>
  <Paragraphs>107</Paragraphs>
  <Slides>15</Slides>
  <Notes>2</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NZQA: Assessment Support Material for ESOL unit standards (levels 3 &amp; 4)</vt:lpstr>
      <vt:lpstr>Resource development brief</vt:lpstr>
      <vt:lpstr>Guiding principles</vt:lpstr>
      <vt:lpstr>Guiding principles</vt:lpstr>
      <vt:lpstr>Guiding principles</vt:lpstr>
      <vt:lpstr>Guiding principles</vt:lpstr>
      <vt:lpstr>Trialling standards</vt:lpstr>
      <vt:lpstr>Student exemplars</vt:lpstr>
      <vt:lpstr>EAP standards</vt:lpstr>
      <vt:lpstr>The experience of one trial school</vt:lpstr>
      <vt:lpstr>Rationale for change</vt:lpstr>
      <vt:lpstr>Introducing students to an EAP pathway</vt:lpstr>
      <vt:lpstr>Research Questions</vt:lpstr>
      <vt:lpstr>Courses for 2012</vt:lpstr>
      <vt:lpstr>A closer look at two EAP standards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NZQA: Assessment resource materials level 3 &amp; 4</dc:title>
  <dc:creator>Jenni Bedford</dc:creator>
  <cp:lastModifiedBy>Ronald Ron</cp:lastModifiedBy>
  <cp:revision>113</cp:revision>
  <dcterms:created xsi:type="dcterms:W3CDTF">2011-08-22T06:03:15Z</dcterms:created>
  <dcterms:modified xsi:type="dcterms:W3CDTF">2011-08-24T00:00:45Z</dcterms:modified>
</cp:coreProperties>
</file>